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78" r:id="rId5"/>
    <p:sldId id="279" r:id="rId6"/>
    <p:sldId id="280" r:id="rId7"/>
    <p:sldId id="281" r:id="rId8"/>
    <p:sldId id="282" r:id="rId9"/>
    <p:sldId id="283" r:id="rId10"/>
    <p:sldId id="257" r:id="rId11"/>
    <p:sldId id="284" r:id="rId12"/>
    <p:sldId id="285" r:id="rId13"/>
    <p:sldId id="286" r:id="rId14"/>
    <p:sldId id="287" r:id="rId15"/>
    <p:sldId id="288" r:id="rId16"/>
    <p:sldId id="258" r:id="rId17"/>
    <p:sldId id="259" r:id="rId18"/>
    <p:sldId id="260" r:id="rId19"/>
    <p:sldId id="261" r:id="rId20"/>
    <p:sldId id="262" r:id="rId21"/>
    <p:sldId id="263" r:id="rId22"/>
    <p:sldId id="264" r:id="rId23"/>
    <p:sldId id="265" r:id="rId24"/>
    <p:sldId id="266" r:id="rId25"/>
    <p:sldId id="267" r:id="rId26"/>
    <p:sldId id="268" r:id="rId27"/>
    <p:sldId id="289" r:id="rId28"/>
    <p:sldId id="290" r:id="rId29"/>
    <p:sldId id="291" r:id="rId30"/>
    <p:sldId id="271" r:id="rId31"/>
    <p:sldId id="269" r:id="rId32"/>
    <p:sldId id="270" r:id="rId33"/>
    <p:sldId id="272" r:id="rId34"/>
    <p:sldId id="273" r:id="rId35"/>
    <p:sldId id="274"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0" autoAdjust="0"/>
    <p:restoredTop sz="94660"/>
  </p:normalViewPr>
  <p:slideViewPr>
    <p:cSldViewPr>
      <p:cViewPr>
        <p:scale>
          <a:sx n="60" d="100"/>
          <a:sy n="60" d="100"/>
        </p:scale>
        <p:origin x="-1830" y="-6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8794CED4-5DFE-452F-8D62-8FBC764CB760}" type="datetimeFigureOut">
              <a:rPr lang="ms-MY" smtClean="0"/>
              <a:t>25/09/2014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2F84ED4-3731-4FB3-A0F7-95FD88C0AB68}" type="slidenum">
              <a:rPr lang="ms-MY" smtClean="0"/>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8794CED4-5DFE-452F-8D62-8FBC764CB760}" type="datetimeFigureOut">
              <a:rPr lang="ms-MY" smtClean="0"/>
              <a:t>25/09/2014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2F84ED4-3731-4FB3-A0F7-95FD88C0AB68}" type="slidenum">
              <a:rPr lang="ms-MY" smtClean="0"/>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8794CED4-5DFE-452F-8D62-8FBC764CB760}" type="datetimeFigureOut">
              <a:rPr lang="ms-MY" smtClean="0"/>
              <a:t>25/09/2014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2F84ED4-3731-4FB3-A0F7-95FD88C0AB68}" type="slidenum">
              <a:rPr lang="ms-MY" smtClean="0"/>
              <a:t>‹#›</a:t>
            </a:fld>
            <a:endParaRPr lang="ms-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3D1D221C-1846-402E-9AB2-7F42631E3E20}" type="datetimeFigureOut">
              <a:rPr lang="ms-MY" smtClean="0">
                <a:solidFill>
                  <a:prstClr val="black">
                    <a:tint val="75000"/>
                  </a:prstClr>
                </a:solidFill>
              </a:rPr>
              <a:pPr/>
              <a:t>25/09/2014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BF0A706-F582-4CA6-98A1-DAF7CFF1B2F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03177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D1D221C-1846-402E-9AB2-7F42631E3E20}" type="datetimeFigureOut">
              <a:rPr lang="ms-MY" smtClean="0">
                <a:solidFill>
                  <a:prstClr val="black">
                    <a:tint val="75000"/>
                  </a:prstClr>
                </a:solidFill>
              </a:rPr>
              <a:pPr/>
              <a:t>25/09/2014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BF0A706-F582-4CA6-98A1-DAF7CFF1B2F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72633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1D221C-1846-402E-9AB2-7F42631E3E20}" type="datetimeFigureOut">
              <a:rPr lang="ms-MY" smtClean="0">
                <a:solidFill>
                  <a:prstClr val="black">
                    <a:tint val="75000"/>
                  </a:prstClr>
                </a:solidFill>
              </a:rPr>
              <a:pPr/>
              <a:t>25/09/2014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BF0A706-F582-4CA6-98A1-DAF7CFF1B2F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36547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3D1D221C-1846-402E-9AB2-7F42631E3E20}" type="datetimeFigureOut">
              <a:rPr lang="ms-MY" smtClean="0">
                <a:solidFill>
                  <a:prstClr val="black">
                    <a:tint val="75000"/>
                  </a:prstClr>
                </a:solidFill>
              </a:rPr>
              <a:pPr/>
              <a:t>25/09/2014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DBF0A706-F582-4CA6-98A1-DAF7CFF1B2F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623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3D1D221C-1846-402E-9AB2-7F42631E3E20}" type="datetimeFigureOut">
              <a:rPr lang="ms-MY" smtClean="0">
                <a:solidFill>
                  <a:prstClr val="black">
                    <a:tint val="75000"/>
                  </a:prstClr>
                </a:solidFill>
              </a:rPr>
              <a:pPr/>
              <a:t>25/09/2014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DBF0A706-F582-4CA6-98A1-DAF7CFF1B2F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48541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3D1D221C-1846-402E-9AB2-7F42631E3E20}" type="datetimeFigureOut">
              <a:rPr lang="ms-MY" smtClean="0">
                <a:solidFill>
                  <a:prstClr val="black">
                    <a:tint val="75000"/>
                  </a:prstClr>
                </a:solidFill>
              </a:rPr>
              <a:pPr/>
              <a:t>25/09/2014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DBF0A706-F582-4CA6-98A1-DAF7CFF1B2F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36571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D221C-1846-402E-9AB2-7F42631E3E20}" type="datetimeFigureOut">
              <a:rPr lang="ms-MY" smtClean="0">
                <a:solidFill>
                  <a:prstClr val="black">
                    <a:tint val="75000"/>
                  </a:prstClr>
                </a:solidFill>
              </a:rPr>
              <a:pPr/>
              <a:t>25/09/2014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DBF0A706-F582-4CA6-98A1-DAF7CFF1B2F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00530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1D221C-1846-402E-9AB2-7F42631E3E20}" type="datetimeFigureOut">
              <a:rPr lang="ms-MY" smtClean="0">
                <a:solidFill>
                  <a:prstClr val="black">
                    <a:tint val="75000"/>
                  </a:prstClr>
                </a:solidFill>
              </a:rPr>
              <a:pPr/>
              <a:t>25/09/2014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DBF0A706-F582-4CA6-98A1-DAF7CFF1B2F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2984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8794CED4-5DFE-452F-8D62-8FBC764CB760}" type="datetimeFigureOut">
              <a:rPr lang="ms-MY" smtClean="0"/>
              <a:t>25/09/2014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2F84ED4-3731-4FB3-A0F7-95FD88C0AB68}" type="slidenum">
              <a:rPr lang="ms-MY" smtClean="0"/>
              <a:t>‹#›</a:t>
            </a:fld>
            <a:endParaRPr lang="ms-M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1D221C-1846-402E-9AB2-7F42631E3E20}" type="datetimeFigureOut">
              <a:rPr lang="ms-MY" smtClean="0">
                <a:solidFill>
                  <a:prstClr val="black">
                    <a:tint val="75000"/>
                  </a:prstClr>
                </a:solidFill>
              </a:rPr>
              <a:pPr/>
              <a:t>25/09/2014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DBF0A706-F582-4CA6-98A1-DAF7CFF1B2F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79722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D1D221C-1846-402E-9AB2-7F42631E3E20}" type="datetimeFigureOut">
              <a:rPr lang="ms-MY" smtClean="0">
                <a:solidFill>
                  <a:prstClr val="black">
                    <a:tint val="75000"/>
                  </a:prstClr>
                </a:solidFill>
              </a:rPr>
              <a:pPr/>
              <a:t>25/09/2014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BF0A706-F582-4CA6-98A1-DAF7CFF1B2F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19085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D1D221C-1846-402E-9AB2-7F42631E3E20}" type="datetimeFigureOut">
              <a:rPr lang="ms-MY" smtClean="0">
                <a:solidFill>
                  <a:prstClr val="black">
                    <a:tint val="75000"/>
                  </a:prstClr>
                </a:solidFill>
              </a:rPr>
              <a:pPr/>
              <a:t>25/09/2014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BF0A706-F582-4CA6-98A1-DAF7CFF1B2F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83728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9/25/2014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259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9/25/2014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262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9/25/2014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127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9/25/2014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16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D353-7D81-40F9-A618-D580428F5688}" type="datetimeFigureOut">
              <a:rPr lang="en-US" smtClean="0">
                <a:solidFill>
                  <a:prstClr val="black">
                    <a:tint val="75000"/>
                  </a:prstClr>
                </a:solidFill>
              </a:rPr>
              <a:pPr/>
              <a:t>9/25/2014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2970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D353-7D81-40F9-A618-D580428F5688}" type="datetimeFigureOut">
              <a:rPr lang="en-US" smtClean="0">
                <a:solidFill>
                  <a:prstClr val="black">
                    <a:tint val="75000"/>
                  </a:prstClr>
                </a:solidFill>
              </a:rPr>
              <a:pPr/>
              <a:t>9/25/2014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45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D353-7D81-40F9-A618-D580428F5688}" type="datetimeFigureOut">
              <a:rPr lang="en-US" smtClean="0">
                <a:solidFill>
                  <a:prstClr val="black">
                    <a:tint val="75000"/>
                  </a:prstClr>
                </a:solidFill>
              </a:rPr>
              <a:pPr/>
              <a:t>9/25/2014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246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94CED4-5DFE-452F-8D62-8FBC764CB760}" type="datetimeFigureOut">
              <a:rPr lang="ms-MY" smtClean="0"/>
              <a:t>25/09/2014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82F84ED4-3731-4FB3-A0F7-95FD88C0AB68}" type="slidenum">
              <a:rPr lang="ms-MY" smtClean="0"/>
              <a:t>‹#›</a:t>
            </a:fld>
            <a:endParaRPr lang="ms-MY"/>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9/25/2014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3860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9/25/2014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502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9/25/2014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878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9/25/2014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29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8794CED4-5DFE-452F-8D62-8FBC764CB760}" type="datetimeFigureOut">
              <a:rPr lang="ms-MY" smtClean="0"/>
              <a:t>25/09/2014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82F84ED4-3731-4FB3-A0F7-95FD88C0AB68}" type="slidenum">
              <a:rPr lang="ms-MY" smtClean="0"/>
              <a:t>‹#›</a:t>
            </a:fld>
            <a:endParaRPr lang="ms-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8794CED4-5DFE-452F-8D62-8FBC764CB760}" type="datetimeFigureOut">
              <a:rPr lang="ms-MY" smtClean="0"/>
              <a:t>25/09/2014</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82F84ED4-3731-4FB3-A0F7-95FD88C0AB68}" type="slidenum">
              <a:rPr lang="ms-MY" smtClean="0"/>
              <a:t>‹#›</a:t>
            </a:fld>
            <a:endParaRPr lang="ms-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8794CED4-5DFE-452F-8D62-8FBC764CB760}" type="datetimeFigureOut">
              <a:rPr lang="ms-MY" smtClean="0"/>
              <a:t>25/09/2014</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82F84ED4-3731-4FB3-A0F7-95FD88C0AB68}" type="slidenum">
              <a:rPr lang="ms-MY" smtClean="0"/>
              <a:t>‹#›</a:t>
            </a:fld>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4CED4-5DFE-452F-8D62-8FBC764CB760}" type="datetimeFigureOut">
              <a:rPr lang="ms-MY" smtClean="0"/>
              <a:t>25/09/2014</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82F84ED4-3731-4FB3-A0F7-95FD88C0AB68}" type="slidenum">
              <a:rPr lang="ms-MY" smtClean="0"/>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4CED4-5DFE-452F-8D62-8FBC764CB760}" type="datetimeFigureOut">
              <a:rPr lang="ms-MY" smtClean="0"/>
              <a:t>25/09/2014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82F84ED4-3731-4FB3-A0F7-95FD88C0AB68}" type="slidenum">
              <a:rPr lang="ms-MY" smtClean="0"/>
              <a:t>‹#›</a:t>
            </a:fld>
            <a:endParaRPr lang="ms-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94CED4-5DFE-452F-8D62-8FBC764CB760}" type="datetimeFigureOut">
              <a:rPr lang="ms-MY" smtClean="0"/>
              <a:t>25/09/2014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82F84ED4-3731-4FB3-A0F7-95FD88C0AB68}" type="slidenum">
              <a:rPr lang="ms-MY" smtClean="0"/>
              <a:t>‹#›</a:t>
            </a:fld>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4CED4-5DFE-452F-8D62-8FBC764CB760}" type="datetimeFigureOut">
              <a:rPr lang="ms-MY" smtClean="0"/>
              <a:t>25/09/2014</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84ED4-3731-4FB3-A0F7-95FD88C0AB68}" type="slidenum">
              <a:rPr lang="ms-MY" smtClean="0"/>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1D221C-1846-402E-9AB2-7F42631E3E20}" type="datetimeFigureOut">
              <a:rPr lang="ms-MY" smtClean="0">
                <a:solidFill>
                  <a:prstClr val="black">
                    <a:tint val="75000"/>
                  </a:prstClr>
                </a:solidFill>
              </a:rPr>
              <a:pPr/>
              <a:t>25/09/2014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0A706-F582-4CA6-98A1-DAF7CFF1B2F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67094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9D353-7D81-40F9-A618-D580428F5688}" type="datetimeFigureOut">
              <a:rPr lang="en-US" smtClean="0">
                <a:solidFill>
                  <a:prstClr val="black">
                    <a:tint val="75000"/>
                  </a:prstClr>
                </a:solidFill>
              </a:rPr>
              <a:pPr/>
              <a:t>9/25/2014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4135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79" y="-12576"/>
            <a:ext cx="9144000" cy="6858000"/>
          </a:xfrm>
          <a:prstGeom prst="rect">
            <a:avLst/>
          </a:prstGeom>
          <a:noFill/>
          <a:ln w="9525">
            <a:noFill/>
            <a:miter lim="800000"/>
            <a:headEnd/>
            <a:tailEnd/>
          </a:ln>
        </p:spPr>
      </p:pic>
      <p:sp>
        <p:nvSpPr>
          <p:cNvPr id="3" name="Rectangle 2"/>
          <p:cNvSpPr/>
          <p:nvPr/>
        </p:nvSpPr>
        <p:spPr>
          <a:xfrm>
            <a:off x="323528" y="3128769"/>
            <a:ext cx="8568951" cy="3108543"/>
          </a:xfrm>
          <a:prstGeom prst="rect">
            <a:avLst/>
          </a:prstGeom>
          <a:noFill/>
        </p:spPr>
        <p:txBody>
          <a:bodyPr wrap="square">
            <a:spAutoFit/>
          </a:bodyPr>
          <a:lstStyle/>
          <a:p>
            <a:pPr algn="ctr"/>
            <a:r>
              <a:rPr lang="ms-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Allah mewajibkan ke atas manusia mengerjakan ibadah haji ke Baitullah iaitu bagi sesiapa yang mampu dan berkuasa sampai kepadanya. Dan sesiapa yang mengingkari kewajipan ibadah haji, maka sesungguhnya Allah Maha Kaya dari sekalian alam".</a:t>
            </a:r>
            <a:endParaRPr lang="ms-MY" sz="28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850921" y="188640"/>
            <a:ext cx="7500990" cy="830997"/>
          </a:xfrm>
          <a:prstGeom prst="rect">
            <a:avLst/>
          </a:prstGeom>
        </p:spPr>
        <p:txBody>
          <a:bodyPr wrap="square">
            <a:spAutoFit/>
          </a:bodyPr>
          <a:lstStyle/>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Ali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Imran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97</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268760"/>
            <a:ext cx="9144000" cy="1754326"/>
          </a:xfrm>
          <a:prstGeom prst="rect">
            <a:avLst/>
          </a:prstGeom>
        </p:spPr>
        <p:txBody>
          <a:bodyPr wrap="square">
            <a:spAutoFit/>
          </a:bodyPr>
          <a:lstStyle/>
          <a:p>
            <a:pPr algn="ctr"/>
            <a:r>
              <a:rPr lang="ar-DZ"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وَلِلّهِ عَلَى النَّاسِ حِجُّ الْبَيْتِ مَنِ اسْتَطَاعَ إِلَيْهِ سَبِيلاً </a:t>
            </a:r>
            <a:r>
              <a:rPr lang="ar-DZ"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a:t>
            </a:r>
            <a:r>
              <a:rPr lang="ar-DZ"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كَفَرَ فَإِنَّ الله غَنِيٌّ عَنِ الْعَالَمِينَ</a:t>
            </a:r>
            <a:endParaRPr lang="en-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686541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79" y="-12576"/>
            <a:ext cx="9144000" cy="6858000"/>
          </a:xfrm>
          <a:prstGeom prst="rect">
            <a:avLst/>
          </a:prstGeom>
          <a:noFill/>
          <a:ln w="9525">
            <a:noFill/>
            <a:miter lim="800000"/>
            <a:headEnd/>
            <a:tailEnd/>
          </a:ln>
        </p:spPr>
      </p:pic>
      <p:sp>
        <p:nvSpPr>
          <p:cNvPr id="3" name="Rectangle 2"/>
          <p:cNvSpPr/>
          <p:nvPr/>
        </p:nvSpPr>
        <p:spPr>
          <a:xfrm>
            <a:off x="107504" y="323945"/>
            <a:ext cx="8928324" cy="584775"/>
          </a:xfrm>
          <a:prstGeom prst="rect">
            <a:avLst/>
          </a:prstGeom>
        </p:spPr>
        <p:txBody>
          <a:bodyPr wrap="square">
            <a:spAutoFit/>
          </a:bodyPr>
          <a:lstStyle/>
          <a:p>
            <a:pPr algn="ctr" fontAlgn="auto">
              <a:spcBef>
                <a:spcPts val="0"/>
              </a:spcBef>
              <a:spcAft>
                <a:spcPts val="0"/>
              </a:spcAft>
              <a:defRPr/>
            </a:pPr>
            <a:r>
              <a:rPr lang="ms-MY"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Setiap Ibadah </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ms-MY"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Hikmah</a:t>
            </a:r>
            <a:endPar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Diagonal Corner Rectangle 4"/>
          <p:cNvSpPr/>
          <p:nvPr/>
        </p:nvSpPr>
        <p:spPr>
          <a:xfrm>
            <a:off x="2411760" y="1938536"/>
            <a:ext cx="6480720" cy="2066528"/>
          </a:xfrm>
          <a:prstGeom prst="snip2DiagRect">
            <a:avLst>
              <a:gd name="adj1" fmla="val 50000"/>
              <a:gd name="adj2" fmla="val 16667"/>
            </a:avLst>
          </a:prstGeom>
          <a:gradFill>
            <a:gsLst>
              <a:gs pos="0">
                <a:srgbClr val="FFF200"/>
              </a:gs>
              <a:gs pos="45000">
                <a:srgbClr val="FF7A00"/>
              </a:gs>
              <a:gs pos="70000">
                <a:srgbClr val="FF0300"/>
              </a:gs>
              <a:gs pos="100000">
                <a:srgbClr val="4D0808"/>
              </a:gs>
            </a:gsLst>
            <a:lin ang="0" scaled="0"/>
          </a:gradFill>
          <a:ln w="57150">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“Menghidup </a:t>
            </a:r>
            <a:r>
              <a:rPr lang="ms-MY"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 mengimarahkan Kaabah dengan menunaikan Haji atau </a:t>
            </a:r>
            <a:r>
              <a:rPr lang="ms-MY"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Umrah”</a:t>
            </a:r>
            <a:endParaRPr lang="ms-MY" sz="28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Snip Diagonal Corner Rectangle 3"/>
          <p:cNvSpPr/>
          <p:nvPr/>
        </p:nvSpPr>
        <p:spPr>
          <a:xfrm>
            <a:off x="107504" y="1211689"/>
            <a:ext cx="3240360" cy="1418456"/>
          </a:xfrm>
          <a:prstGeom prst="snip2DiagRect">
            <a:avLst>
              <a:gd name="adj1" fmla="val 50000"/>
              <a:gd name="adj2" fmla="val 16667"/>
            </a:avLst>
          </a:prstGeom>
          <a:gradFill>
            <a:gsLst>
              <a:gs pos="0">
                <a:srgbClr val="FFF200"/>
              </a:gs>
              <a:gs pos="45000">
                <a:srgbClr val="FF7A00"/>
              </a:gs>
              <a:gs pos="70000">
                <a:srgbClr val="FF0300"/>
              </a:gs>
              <a:gs pos="100000">
                <a:srgbClr val="4D0808"/>
              </a:gs>
            </a:gsLst>
            <a:lin ang="0" scaled="0"/>
          </a:gradFill>
          <a:ln w="57150">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Ulama</a:t>
            </a:r>
            <a:r>
              <a:rPr lang="en-US" sz="36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36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Snip Diagonal Corner Rectangle 7"/>
          <p:cNvSpPr/>
          <p:nvPr/>
        </p:nvSpPr>
        <p:spPr>
          <a:xfrm>
            <a:off x="683568" y="4725144"/>
            <a:ext cx="5904656" cy="1418456"/>
          </a:xfrm>
          <a:prstGeom prst="snip2DiagRect">
            <a:avLst>
              <a:gd name="adj1" fmla="val 50000"/>
              <a:gd name="adj2" fmla="val 16667"/>
            </a:avLst>
          </a:prstGeom>
          <a:gradFill>
            <a:gsLst>
              <a:gs pos="0">
                <a:srgbClr val="FFF200"/>
              </a:gs>
              <a:gs pos="45000">
                <a:srgbClr val="FF7A00"/>
              </a:gs>
              <a:gs pos="70000">
                <a:srgbClr val="FF0300"/>
              </a:gs>
              <a:gs pos="100000">
                <a:srgbClr val="4D0808"/>
              </a:gs>
            </a:gsLst>
            <a:lin ang="0" scaled="0"/>
          </a:gradFill>
          <a:ln w="57150">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Fardhu</a:t>
            </a:r>
            <a:r>
              <a:rPr lang="en-US" sz="36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kifayah</a:t>
            </a:r>
            <a:endParaRPr lang="ms-MY" sz="36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2" name="Down Arrow 1"/>
          <p:cNvSpPr/>
          <p:nvPr/>
        </p:nvSpPr>
        <p:spPr>
          <a:xfrm>
            <a:off x="1691680" y="3645024"/>
            <a:ext cx="2448272" cy="978408"/>
          </a:xfrm>
          <a:prstGeom prst="downArrow">
            <a:avLst>
              <a:gd name="adj1" fmla="val 53864"/>
              <a:gd name="adj2" fmla="val 50000"/>
            </a:avLst>
          </a:prstGeom>
          <a:gradFill>
            <a:gsLst>
              <a:gs pos="0">
                <a:srgbClr val="000082"/>
              </a:gs>
              <a:gs pos="30000">
                <a:srgbClr val="66008F"/>
              </a:gs>
              <a:gs pos="64999">
                <a:srgbClr val="BA0066"/>
              </a:gs>
              <a:gs pos="89999">
                <a:srgbClr val="FF0000"/>
              </a:gs>
              <a:gs pos="100000">
                <a:srgbClr val="FF8200"/>
              </a:gs>
            </a:gsLst>
            <a:lin ang="0" scaled="0"/>
          </a:gradFill>
          <a:ln w="57150">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3686541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79" y="-12576"/>
            <a:ext cx="9144000" cy="6858000"/>
          </a:xfrm>
          <a:prstGeom prst="rect">
            <a:avLst/>
          </a:prstGeom>
          <a:noFill/>
          <a:ln w="9525">
            <a:noFill/>
            <a:miter lim="800000"/>
            <a:headEnd/>
            <a:tailEnd/>
          </a:ln>
        </p:spPr>
      </p:pic>
      <p:sp>
        <p:nvSpPr>
          <p:cNvPr id="3" name="Rectangle 2"/>
          <p:cNvSpPr/>
          <p:nvPr/>
        </p:nvSpPr>
        <p:spPr>
          <a:xfrm>
            <a:off x="323528" y="1772816"/>
            <a:ext cx="8568951" cy="3046988"/>
          </a:xfrm>
          <a:prstGeom prst="rect">
            <a:avLst/>
          </a:prstGeom>
          <a:noFill/>
        </p:spPr>
        <p:txBody>
          <a:bodyPr wrap="square">
            <a:spAutoFit/>
          </a:bodyPr>
          <a:lstStyle/>
          <a:p>
            <a:pPr algn="ctr"/>
            <a:r>
              <a:rPr lang="ar-DZ"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وَأَذِّن فِي النَّاسِ بِالْحَجِّ يَأْتُوكَ </a:t>
            </a:r>
            <a:r>
              <a:rPr lang="ar-DZ"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رِجَالا</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DZ"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DZ"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كُلِّ ضَامِرٍ يَأْتِينَ مِن كُلِّ فَجٍّ عَمِيقٍ</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DZ"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لِيَشْهَدُوا مَنَافِعَ لَهُمْ وَيَذْكُرُوا اسْمَ اللَّهِ فِي أَيَّامٍ مَّعْلُومَاتٍ عَلَى مَا رَزَقَهُم مِّن بَهِيمَةِ </a:t>
            </a:r>
            <a:r>
              <a:rPr lang="ar-DZ"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الأَنْعَامِ </a:t>
            </a:r>
            <a:r>
              <a:rPr lang="ar-DZ"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فَكُلُوا مِنْهَا وَأَطْعِمُوا الْبَائِسَ الْفَقِيرَ</a:t>
            </a:r>
            <a:endParaRPr lang="ms-MY" sz="4800" b="1" i="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4" name="Rectangle 3"/>
          <p:cNvSpPr/>
          <p:nvPr/>
        </p:nvSpPr>
        <p:spPr>
          <a:xfrm>
            <a:off x="850921" y="188640"/>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Haj</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27-28</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86541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79" y="-12576"/>
            <a:ext cx="9144000" cy="6858000"/>
          </a:xfrm>
          <a:prstGeom prst="rect">
            <a:avLst/>
          </a:prstGeom>
          <a:noFill/>
          <a:ln w="9525">
            <a:noFill/>
            <a:miter lim="800000"/>
            <a:headEnd/>
            <a:tailEnd/>
          </a:ln>
        </p:spPr>
      </p:pic>
      <p:sp>
        <p:nvSpPr>
          <p:cNvPr id="3" name="Rectangle 2"/>
          <p:cNvSpPr/>
          <p:nvPr/>
        </p:nvSpPr>
        <p:spPr>
          <a:xfrm>
            <a:off x="611560" y="323945"/>
            <a:ext cx="7500990" cy="584775"/>
          </a:xfrm>
          <a:prstGeom prst="rect">
            <a:avLst/>
          </a:prstGeom>
        </p:spPr>
        <p:txBody>
          <a:bodyPr wrap="square">
            <a:spAutoFit/>
          </a:bodyPr>
          <a:lstStyle/>
          <a:p>
            <a:pPr algn="ctr" fontAlgn="auto">
              <a:spcBef>
                <a:spcPts val="0"/>
              </a:spcBef>
              <a:spcAft>
                <a:spcPts val="0"/>
              </a:spcAft>
              <a:defRPr/>
            </a:pPr>
            <a:r>
              <a:rPr lang="ms-MY" sz="3200" b="1" dirty="0" smtClean="0">
                <a:ln>
                  <a:solidFill>
                    <a:schemeClr val="tx1"/>
                  </a:solidFill>
                </a:ln>
                <a:solidFill>
                  <a:schemeClr val="bg1"/>
                </a:solidFill>
                <a:effectLst>
                  <a:glow rad="101600">
                    <a:schemeClr val="tx1">
                      <a:alpha val="60000"/>
                    </a:schemeClr>
                  </a:glow>
                </a:effectLst>
                <a:latin typeface="Arial Black" pitchFamily="34" charset="0"/>
              </a:rPr>
              <a:t> Yang Bermaksud: </a:t>
            </a:r>
            <a:endParaRPr lang="en-US" sz="3200" b="1"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4" name="Rectangle 2"/>
          <p:cNvSpPr>
            <a:spLocks noChangeArrowheads="1"/>
          </p:cNvSpPr>
          <p:nvPr/>
        </p:nvSpPr>
        <p:spPr bwMode="auto">
          <a:xfrm>
            <a:off x="288032" y="1158999"/>
            <a:ext cx="853244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s-MY" sz="24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"Dan serulah manusia untuk mengerjakan ibadah haji nescaya mereka akan datang kerumah tuhanmu dengan berjalan kaki dan dengan menunggang berjenis-jenis unta yang kurus disebabkan lamanya perjalanan yang datang dari segenap penjuru yang jauh.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ms-MY" sz="24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Supaya mereka menyaksikan berbagai-bagai manfaat bagi mereka dan menyebut nama Allah pada hari-hari yang tertentu atas rezeki yang dikurniakan kepada mereka daripada binatang ternakan untuk dijadikan korban, maka makanlah sebahagian daripadanya dan berikanlah sebahagian yang lain untuk dimakan oleh orang yang susah lagi fakir".</a:t>
            </a:r>
            <a:endParaRPr kumimoji="0" lang="ms-MY" sz="2800" b="1" i="0" u="none" strike="noStrike" cap="none" normalizeH="0" baseline="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3686541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79" y="-12576"/>
            <a:ext cx="9144000" cy="6858000"/>
          </a:xfrm>
          <a:prstGeom prst="rect">
            <a:avLst/>
          </a:prstGeom>
          <a:noFill/>
          <a:ln w="9525">
            <a:noFill/>
            <a:miter lim="800000"/>
            <a:headEnd/>
            <a:tailEnd/>
          </a:ln>
        </p:spPr>
      </p:pic>
      <p:sp>
        <p:nvSpPr>
          <p:cNvPr id="4" name="Rectangle 3"/>
          <p:cNvSpPr/>
          <p:nvPr/>
        </p:nvSpPr>
        <p:spPr>
          <a:xfrm>
            <a:off x="827584" y="332656"/>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Keistimewaan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Ibadah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Haji</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ounded Rectangle 4"/>
          <p:cNvSpPr/>
          <p:nvPr/>
        </p:nvSpPr>
        <p:spPr>
          <a:xfrm>
            <a:off x="3909120" y="1514129"/>
            <a:ext cx="4953000" cy="1194791"/>
          </a:xfrm>
          <a:prstGeom prst="roundRect">
            <a:avLst>
              <a:gd name="adj" fmla="val 27293"/>
            </a:avLst>
          </a:prstGeom>
          <a:gradFill flip="none" rotWithShape="1">
            <a:gsLst>
              <a:gs pos="0">
                <a:srgbClr val="000000">
                  <a:lumMod val="47000"/>
                  <a:lumOff val="53000"/>
                </a:srgbClr>
              </a:gs>
              <a:gs pos="58000">
                <a:srgbClr val="000040"/>
              </a:gs>
              <a:gs pos="26000">
                <a:srgbClr val="400040"/>
              </a:gs>
              <a:gs pos="75000">
                <a:srgbClr val="8F0040"/>
              </a:gs>
              <a:gs pos="89999">
                <a:srgbClr val="F27300"/>
              </a:gs>
              <a:gs pos="100000">
                <a:srgbClr val="FFBF00"/>
              </a:gs>
            </a:gsLst>
            <a:lin ang="2700000" scaled="1"/>
            <a:tileRect/>
          </a:gradFill>
          <a:ln w="57150">
            <a:solidFill>
              <a:srgbClr val="00B0F0"/>
            </a:solidFill>
          </a:ln>
          <a:effectLst>
            <a:glow rad="101600">
              <a:schemeClr val="tx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scene3d>
              <a:camera prst="perspectiveHeroicExtremeLeftFacing"/>
              <a:lightRig rig="threePt" dir="t"/>
            </a:scene3d>
          </a:bodyPr>
          <a:lstStyle/>
          <a:p>
            <a:pPr algn="ctr">
              <a:defRPr/>
            </a:pPr>
            <a:r>
              <a:rPr lang="en-US" sz="3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Haji Yang </a:t>
            </a:r>
            <a:r>
              <a:rPr lang="en-US" sz="3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Mabrur</a:t>
            </a:r>
            <a:endParaRPr lang="en-US" sz="3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3" name="Snip Diagonal Corner Rectangle 2"/>
          <p:cNvSpPr/>
          <p:nvPr/>
        </p:nvSpPr>
        <p:spPr>
          <a:xfrm>
            <a:off x="323527" y="1700808"/>
            <a:ext cx="3212983" cy="3528392"/>
          </a:xfrm>
          <a:prstGeom prst="snip2DiagRect">
            <a:avLst/>
          </a:prstGeom>
          <a:solidFill>
            <a:srgbClr val="C00000">
              <a:alpha val="73000"/>
            </a:srgb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Ganjaran</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Keikhlasan</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ms-MY" sz="32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ounded Rectangle 8"/>
          <p:cNvSpPr/>
          <p:nvPr/>
        </p:nvSpPr>
        <p:spPr>
          <a:xfrm>
            <a:off x="3923928" y="2882281"/>
            <a:ext cx="4953000" cy="1194791"/>
          </a:xfrm>
          <a:prstGeom prst="roundRect">
            <a:avLst>
              <a:gd name="adj" fmla="val 27293"/>
            </a:avLst>
          </a:prstGeom>
          <a:gradFill flip="none" rotWithShape="1">
            <a:gsLst>
              <a:gs pos="0">
                <a:srgbClr val="000000">
                  <a:lumMod val="47000"/>
                  <a:lumOff val="53000"/>
                </a:srgbClr>
              </a:gs>
              <a:gs pos="58000">
                <a:srgbClr val="000040"/>
              </a:gs>
              <a:gs pos="26000">
                <a:srgbClr val="400040"/>
              </a:gs>
              <a:gs pos="75000">
                <a:srgbClr val="8F0040"/>
              </a:gs>
              <a:gs pos="89999">
                <a:srgbClr val="F27300"/>
              </a:gs>
              <a:gs pos="100000">
                <a:srgbClr val="FFBF00"/>
              </a:gs>
            </a:gsLst>
            <a:lin ang="2700000" scaled="1"/>
            <a:tileRect/>
          </a:gradFill>
          <a:ln w="57150">
            <a:solidFill>
              <a:srgbClr val="00B0F0"/>
            </a:solidFill>
          </a:ln>
          <a:effectLst>
            <a:glow rad="101600">
              <a:schemeClr val="tx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scene3d>
              <a:camera prst="perspectiveHeroicExtremeLeftFacing"/>
              <a:lightRig rig="threePt" dir="t"/>
            </a:scene3d>
          </a:bodyPr>
          <a:lstStyle/>
          <a:p>
            <a:pPr algn="ctr">
              <a:defRPr/>
            </a:pPr>
            <a:r>
              <a:rPr lang="en-US" sz="3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Dosa</a:t>
            </a:r>
            <a:r>
              <a:rPr lang="en-US" sz="3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Diampun</a:t>
            </a:r>
            <a:endParaRPr lang="en-US" sz="3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0" name="Rounded Rectangle 9"/>
          <p:cNvSpPr/>
          <p:nvPr/>
        </p:nvSpPr>
        <p:spPr>
          <a:xfrm>
            <a:off x="3923928" y="4322441"/>
            <a:ext cx="4953000" cy="1194791"/>
          </a:xfrm>
          <a:prstGeom prst="roundRect">
            <a:avLst>
              <a:gd name="adj" fmla="val 27293"/>
            </a:avLst>
          </a:prstGeom>
          <a:gradFill flip="none" rotWithShape="1">
            <a:gsLst>
              <a:gs pos="0">
                <a:srgbClr val="000000">
                  <a:lumMod val="47000"/>
                  <a:lumOff val="53000"/>
                </a:srgbClr>
              </a:gs>
              <a:gs pos="58000">
                <a:srgbClr val="000040"/>
              </a:gs>
              <a:gs pos="26000">
                <a:srgbClr val="400040"/>
              </a:gs>
              <a:gs pos="75000">
                <a:srgbClr val="8F0040"/>
              </a:gs>
              <a:gs pos="89999">
                <a:srgbClr val="F27300"/>
              </a:gs>
              <a:gs pos="100000">
                <a:srgbClr val="FFBF00"/>
              </a:gs>
            </a:gsLst>
            <a:lin ang="2700000" scaled="1"/>
            <a:tileRect/>
          </a:gradFill>
          <a:ln w="57150">
            <a:solidFill>
              <a:srgbClr val="00B0F0"/>
            </a:solidFill>
          </a:ln>
          <a:effectLst>
            <a:glow rad="101600">
              <a:schemeClr val="tx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scene3d>
              <a:camera prst="perspectiveHeroicExtremeLeftFacing"/>
              <a:lightRig rig="threePt" dir="t"/>
            </a:scene3d>
          </a:bodyPr>
          <a:lstStyle/>
          <a:p>
            <a:pPr algn="ctr">
              <a:defRPr/>
            </a:pPr>
            <a:r>
              <a:rPr lang="en-US" sz="3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Masuk</a:t>
            </a:r>
            <a:r>
              <a:rPr lang="en-US" sz="3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Syurga</a:t>
            </a:r>
            <a:endParaRPr lang="en-US" sz="3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ight Arrow 7"/>
          <p:cNvSpPr/>
          <p:nvPr/>
        </p:nvSpPr>
        <p:spPr>
          <a:xfrm>
            <a:off x="3563888" y="1850530"/>
            <a:ext cx="576064" cy="607316"/>
          </a:xfrm>
          <a:prstGeom prst="rightArrow">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2" name="Right Arrow 11"/>
          <p:cNvSpPr/>
          <p:nvPr/>
        </p:nvSpPr>
        <p:spPr>
          <a:xfrm>
            <a:off x="3563888" y="4621884"/>
            <a:ext cx="498331" cy="607316"/>
          </a:xfrm>
          <a:prstGeom prst="rightArrow">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13" name="Right Arrow 12"/>
          <p:cNvSpPr/>
          <p:nvPr/>
        </p:nvSpPr>
        <p:spPr>
          <a:xfrm>
            <a:off x="3563888" y="3218682"/>
            <a:ext cx="576064" cy="607316"/>
          </a:xfrm>
          <a:prstGeom prst="rightArrow">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79" y="-12576"/>
            <a:ext cx="9144000" cy="6858000"/>
          </a:xfrm>
          <a:prstGeom prst="rect">
            <a:avLst/>
          </a:prstGeom>
          <a:noFill/>
          <a:ln w="9525">
            <a:noFill/>
            <a:miter lim="800000"/>
            <a:headEnd/>
            <a:tailEnd/>
          </a:ln>
        </p:spPr>
      </p:pic>
      <p:sp>
        <p:nvSpPr>
          <p:cNvPr id="4" name="Rectangle 3"/>
          <p:cNvSpPr/>
          <p:nvPr/>
        </p:nvSpPr>
        <p:spPr>
          <a:xfrm>
            <a:off x="827584" y="332656"/>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Baginda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2" name="Rectangle 1"/>
          <p:cNvSpPr/>
          <p:nvPr/>
        </p:nvSpPr>
        <p:spPr>
          <a:xfrm>
            <a:off x="323528" y="1273984"/>
            <a:ext cx="8424936" cy="1938992"/>
          </a:xfrm>
          <a:prstGeom prst="rect">
            <a:avLst/>
          </a:prstGeom>
        </p:spPr>
        <p:txBody>
          <a:bodyPr wrap="square">
            <a:spAutoFit/>
          </a:bodyPr>
          <a:lstStyle/>
          <a:p>
            <a:pPr algn="ctr"/>
            <a:r>
              <a:rPr lang="ar-SA" sz="6000" b="1" dirty="0">
                <a:solidFill>
                  <a:srgbClr val="FFFF00"/>
                </a:solidFill>
                <a:effectLst>
                  <a:glow rad="101600">
                    <a:schemeClr val="tx1">
                      <a:alpha val="60000"/>
                    </a:schemeClr>
                  </a:glow>
                </a:effectLst>
                <a:cs typeface="Traditional Arabic" pitchFamily="2" charset="-78"/>
              </a:rPr>
              <a:t>الْعُمْرَةُ إِلَى الْعُمْرَةِ كَفَّارَةٌ لِمَا بَيْنَهُمَا، وَالْحَجُّ الْمَبْرُوْرُ لَيْسَ لَهُ جَزَاءٌ إِلاَّ الْجَنَّة.</a:t>
            </a:r>
            <a:endParaRPr lang="ms-MY" sz="6000" dirty="0">
              <a:solidFill>
                <a:srgbClr val="FFFF00"/>
              </a:solidFill>
              <a:effectLst>
                <a:glow rad="101600">
                  <a:schemeClr val="tx1">
                    <a:alpha val="60000"/>
                  </a:schemeClr>
                </a:glow>
              </a:effectLst>
              <a:cs typeface="Traditional Arabic" pitchFamily="2" charset="-78"/>
            </a:endParaRPr>
          </a:p>
        </p:txBody>
      </p:sp>
      <p:sp>
        <p:nvSpPr>
          <p:cNvPr id="14" name="Rectangle 13"/>
          <p:cNvSpPr/>
          <p:nvPr/>
        </p:nvSpPr>
        <p:spPr>
          <a:xfrm>
            <a:off x="323528" y="3466743"/>
            <a:ext cx="8424936" cy="2554545"/>
          </a:xfrm>
          <a:prstGeom prst="rect">
            <a:avLst/>
          </a:prstGeom>
        </p:spPr>
        <p:txBody>
          <a:bodyPr wrap="square">
            <a:spAutoFit/>
          </a:bodyPr>
          <a:lstStyle/>
          <a:p>
            <a:pPr algn="just" fontAlgn="auto">
              <a:spcBef>
                <a:spcPts val="0"/>
              </a:spcBef>
              <a:spcAft>
                <a:spcPts val="0"/>
              </a:spcAft>
              <a:defRPr/>
            </a:pP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Suatu</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Umrah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umrah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lain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adalah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kaffarah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menghapuskan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segala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dosa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di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anrata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keduanya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haji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mabrur</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(yang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diterima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itu</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tiada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balasan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baginya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selain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syurga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4241095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79" y="-12576"/>
            <a:ext cx="9144000" cy="6858000"/>
          </a:xfrm>
          <a:prstGeom prst="rect">
            <a:avLst/>
          </a:prstGeom>
          <a:noFill/>
          <a:ln w="9525">
            <a:noFill/>
            <a:miter lim="800000"/>
            <a:headEnd/>
            <a:tailEnd/>
          </a:ln>
        </p:spPr>
      </p:pic>
      <p:sp>
        <p:nvSpPr>
          <p:cNvPr id="11" name="Rectangle 10"/>
          <p:cNvSpPr/>
          <p:nvPr/>
        </p:nvSpPr>
        <p:spPr>
          <a:xfrm>
            <a:off x="827584" y="332656"/>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Keistimewaan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Ibadah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Haji</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4" name="Rounded Rectangle 13"/>
          <p:cNvSpPr/>
          <p:nvPr/>
        </p:nvSpPr>
        <p:spPr>
          <a:xfrm>
            <a:off x="1907704" y="1412776"/>
            <a:ext cx="6765709" cy="1373223"/>
          </a:xfrm>
          <a:prstGeom prst="roundRect">
            <a:avLst>
              <a:gd name="adj" fmla="val 23771"/>
            </a:avLst>
          </a:prstGeom>
          <a:gradFill flip="none" rotWithShape="1">
            <a:gsLst>
              <a:gs pos="0">
                <a:srgbClr val="FFFF00"/>
              </a:gs>
              <a:gs pos="39999">
                <a:srgbClr val="0A128C"/>
              </a:gs>
              <a:gs pos="70000">
                <a:srgbClr val="181CC7"/>
              </a:gs>
              <a:gs pos="88000">
                <a:srgbClr val="7005D4"/>
              </a:gs>
              <a:gs pos="58750">
                <a:srgbClr val="1318B1"/>
              </a:gs>
              <a:gs pos="100000">
                <a:srgbClr val="7030A0"/>
              </a:gs>
            </a:gsLst>
            <a:lin ang="2700000" scaled="0"/>
            <a:tileRect/>
          </a:gradFill>
          <a:ln w="76200">
            <a:solidFill>
              <a:schemeClr val="bg1"/>
            </a:solidFill>
          </a:ln>
          <a:effectLst>
            <a:glow rad="101600">
              <a:schemeClr val="tx1">
                <a:alpha val="6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3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Mengukuhkan</a:t>
            </a: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IMAN</a:t>
            </a:r>
            <a:endParaRPr lang="en-US" sz="3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5" name="Rounded Rectangle 14"/>
          <p:cNvSpPr/>
          <p:nvPr/>
        </p:nvSpPr>
        <p:spPr>
          <a:xfrm>
            <a:off x="539552" y="2947658"/>
            <a:ext cx="6792725" cy="1351725"/>
          </a:xfrm>
          <a:prstGeom prst="roundRect">
            <a:avLst>
              <a:gd name="adj" fmla="val 23771"/>
            </a:avLst>
          </a:prstGeom>
          <a:gradFill flip="none" rotWithShape="1">
            <a:gsLst>
              <a:gs pos="0">
                <a:srgbClr val="FFFF00"/>
              </a:gs>
              <a:gs pos="39999">
                <a:srgbClr val="0A128C"/>
              </a:gs>
              <a:gs pos="70000">
                <a:srgbClr val="181CC7"/>
              </a:gs>
              <a:gs pos="88000">
                <a:srgbClr val="7005D4"/>
              </a:gs>
              <a:gs pos="58750">
                <a:srgbClr val="1318B1"/>
              </a:gs>
              <a:gs pos="100000">
                <a:srgbClr val="7030A0"/>
              </a:gs>
            </a:gsLst>
            <a:lin ang="2700000" scaled="0"/>
            <a:tileRect/>
          </a:gradFill>
          <a:ln w="76200">
            <a:solidFill>
              <a:schemeClr val="bg1"/>
            </a:solidFill>
          </a:ln>
          <a:effectLst>
            <a:glow rad="101600">
              <a:schemeClr val="tx1">
                <a:alpha val="6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3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Sempurnakan</a:t>
            </a: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niat</a:t>
            </a: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IKHLAS </a:t>
            </a:r>
            <a:r>
              <a:rPr lang="en-US" sz="3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BETUL</a:t>
            </a:r>
            <a:endParaRPr lang="en-US" sz="3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6" name="Rounded Rectangle 15"/>
          <p:cNvSpPr/>
          <p:nvPr/>
        </p:nvSpPr>
        <p:spPr>
          <a:xfrm>
            <a:off x="1907704" y="4525547"/>
            <a:ext cx="6839248" cy="1351725"/>
          </a:xfrm>
          <a:prstGeom prst="roundRect">
            <a:avLst>
              <a:gd name="adj" fmla="val 23771"/>
            </a:avLst>
          </a:prstGeom>
          <a:gradFill flip="none" rotWithShape="1">
            <a:gsLst>
              <a:gs pos="0">
                <a:srgbClr val="FFFF00"/>
              </a:gs>
              <a:gs pos="39999">
                <a:srgbClr val="0A128C"/>
              </a:gs>
              <a:gs pos="70000">
                <a:srgbClr val="181CC7"/>
              </a:gs>
              <a:gs pos="88000">
                <a:srgbClr val="7005D4"/>
              </a:gs>
              <a:gs pos="58750">
                <a:srgbClr val="1318B1"/>
              </a:gs>
              <a:gs pos="100000">
                <a:srgbClr val="7030A0"/>
              </a:gs>
            </a:gsLst>
            <a:lin ang="2700000" scaled="0"/>
            <a:tileRect/>
          </a:gradFill>
          <a:ln w="76200">
            <a:solidFill>
              <a:schemeClr val="bg1"/>
            </a:solidFill>
          </a:ln>
          <a:effectLst>
            <a:glow rad="101600">
              <a:schemeClr val="tx1">
                <a:alpha val="6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SYUKUR </a:t>
            </a:r>
            <a:r>
              <a:rPr lang="en-US" sz="3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atas</a:t>
            </a: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nikmat</a:t>
            </a: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HARTA </a:t>
            </a:r>
            <a:r>
              <a:rPr lang="en-US" sz="3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KESIHATAN</a:t>
            </a:r>
            <a:endParaRPr lang="en-US" sz="3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8" name="Sun 17"/>
          <p:cNvSpPr/>
          <p:nvPr/>
        </p:nvSpPr>
        <p:spPr>
          <a:xfrm>
            <a:off x="1319064" y="1803847"/>
            <a:ext cx="1177280" cy="1143811"/>
          </a:xfrm>
          <a:prstGeom prst="sun">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p>
        </p:txBody>
      </p:sp>
      <p:sp>
        <p:nvSpPr>
          <p:cNvPr id="19" name="Sun 18"/>
          <p:cNvSpPr/>
          <p:nvPr/>
        </p:nvSpPr>
        <p:spPr>
          <a:xfrm>
            <a:off x="201216" y="3605540"/>
            <a:ext cx="1177280" cy="1143811"/>
          </a:xfrm>
          <a:prstGeom prst="sun">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p>
        </p:txBody>
      </p:sp>
      <p:sp>
        <p:nvSpPr>
          <p:cNvPr id="20" name="Sun 19"/>
          <p:cNvSpPr/>
          <p:nvPr/>
        </p:nvSpPr>
        <p:spPr>
          <a:xfrm>
            <a:off x="1530896" y="5201409"/>
            <a:ext cx="1177280" cy="1143811"/>
          </a:xfrm>
          <a:prstGeom prst="sun">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p>
        </p:txBody>
      </p:sp>
    </p:spTree>
    <p:extLst>
      <p:ext uri="{BB962C8B-B14F-4D97-AF65-F5344CB8AC3E}">
        <p14:creationId xmlns:p14="http://schemas.microsoft.com/office/powerpoint/2010/main" val="950771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79" y="-12576"/>
            <a:ext cx="9144000" cy="6858000"/>
          </a:xfrm>
          <a:prstGeom prst="rect">
            <a:avLst/>
          </a:prstGeom>
          <a:noFill/>
          <a:ln w="9525">
            <a:noFill/>
            <a:miter lim="800000"/>
            <a:headEnd/>
            <a:tailEnd/>
          </a:ln>
        </p:spPr>
      </p:pic>
      <p:sp>
        <p:nvSpPr>
          <p:cNvPr id="3" name="Rectangle 2"/>
          <p:cNvSpPr/>
          <p:nvPr/>
        </p:nvSpPr>
        <p:spPr>
          <a:xfrm>
            <a:off x="827584" y="332656"/>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Keistimewaan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Ibadah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Haji</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043608" y="1412776"/>
            <a:ext cx="7629805" cy="1373223"/>
          </a:xfrm>
          <a:prstGeom prst="roundRect">
            <a:avLst>
              <a:gd name="adj" fmla="val 23771"/>
            </a:avLst>
          </a:prstGeom>
          <a:gradFill flip="none" rotWithShape="1">
            <a:gsLst>
              <a:gs pos="0">
                <a:srgbClr val="FFFF00"/>
              </a:gs>
              <a:gs pos="39999">
                <a:srgbClr val="0A128C"/>
              </a:gs>
              <a:gs pos="70000">
                <a:srgbClr val="181CC7"/>
              </a:gs>
              <a:gs pos="88000">
                <a:srgbClr val="7005D4"/>
              </a:gs>
              <a:gs pos="58750">
                <a:srgbClr val="1318B1"/>
              </a:gs>
              <a:gs pos="100000">
                <a:srgbClr val="7030A0"/>
              </a:gs>
            </a:gsLst>
            <a:lin ang="2700000" scaled="0"/>
            <a:tileRect/>
          </a:gradFill>
          <a:ln w="76200">
            <a:solidFill>
              <a:schemeClr val="bg1"/>
            </a:solidFill>
          </a:ln>
          <a:effectLst>
            <a:glow rad="101600">
              <a:schemeClr val="tx1">
                <a:alpha val="6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3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Ikatan</a:t>
            </a: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persaudaraan</a:t>
            </a: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TEGUH </a:t>
            </a:r>
            <a:r>
              <a:rPr lang="en-US" sz="3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KUKUH</a:t>
            </a:r>
            <a:endParaRPr lang="en-US" sz="3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539552" y="3212976"/>
            <a:ext cx="7848872" cy="1351725"/>
          </a:xfrm>
          <a:prstGeom prst="roundRect">
            <a:avLst>
              <a:gd name="adj" fmla="val 23771"/>
            </a:avLst>
          </a:prstGeom>
          <a:gradFill flip="none" rotWithShape="1">
            <a:gsLst>
              <a:gs pos="0">
                <a:srgbClr val="FFFF00"/>
              </a:gs>
              <a:gs pos="39999">
                <a:srgbClr val="0A128C"/>
              </a:gs>
              <a:gs pos="70000">
                <a:srgbClr val="181CC7"/>
              </a:gs>
              <a:gs pos="88000">
                <a:srgbClr val="7005D4"/>
              </a:gs>
              <a:gs pos="58750">
                <a:srgbClr val="1318B1"/>
              </a:gs>
              <a:gs pos="100000">
                <a:srgbClr val="7030A0"/>
              </a:gs>
            </a:gsLst>
            <a:lin ang="2700000" scaled="0"/>
            <a:tileRect/>
          </a:gradFill>
          <a:ln w="76200">
            <a:solidFill>
              <a:schemeClr val="bg1"/>
            </a:solidFill>
          </a:ln>
          <a:effectLst>
            <a:glow rad="101600">
              <a:schemeClr val="tx1">
                <a:alpha val="6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MUKTAMAR </a:t>
            </a:r>
            <a:r>
              <a:rPr lang="en-US" sz="3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PERHIMPUNAN </a:t>
            </a:r>
            <a:r>
              <a:rPr lang="en-US" sz="3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terbesar</a:t>
            </a: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ummat</a:t>
            </a:r>
            <a:r>
              <a:rPr lang="en-US" sz="3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islam</a:t>
            </a:r>
            <a:endParaRPr lang="en-US" sz="3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2" name="Sun 1"/>
          <p:cNvSpPr/>
          <p:nvPr/>
        </p:nvSpPr>
        <p:spPr>
          <a:xfrm>
            <a:off x="514400" y="1988840"/>
            <a:ext cx="1177280" cy="1143811"/>
          </a:xfrm>
          <a:prstGeom prst="sun">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p>
        </p:txBody>
      </p:sp>
      <p:sp>
        <p:nvSpPr>
          <p:cNvPr id="9" name="Sun 8"/>
          <p:cNvSpPr/>
          <p:nvPr/>
        </p:nvSpPr>
        <p:spPr>
          <a:xfrm>
            <a:off x="226368" y="3869365"/>
            <a:ext cx="1177280" cy="1143811"/>
          </a:xfrm>
          <a:prstGeom prst="sun">
            <a:avLst/>
          </a:prstGeom>
          <a:solidFill>
            <a:srgbClr val="FFFF0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p>
        </p:txBody>
      </p:sp>
      <p:sp>
        <p:nvSpPr>
          <p:cNvPr id="11" name="Double Wave 10"/>
          <p:cNvSpPr/>
          <p:nvPr/>
        </p:nvSpPr>
        <p:spPr>
          <a:xfrm>
            <a:off x="2627784" y="4708717"/>
            <a:ext cx="5976664" cy="2104659"/>
          </a:xfrm>
          <a:prstGeom prst="doubleWave">
            <a:avLst>
              <a:gd name="adj1" fmla="val 7582"/>
              <a:gd name="adj2" fmla="val 589"/>
            </a:avLst>
          </a:prstGeom>
          <a:solidFill>
            <a:schemeClr val="tx1">
              <a:lumMod val="95000"/>
              <a:lumOff val="5000"/>
            </a:schemeClr>
          </a:solidFill>
          <a:ln>
            <a:solidFill>
              <a:schemeClr val="bg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Natijah</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dari</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Firman</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Allah.. “Orang Islam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Itu</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Bersaudara</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800" dirty="0"/>
          </a:p>
        </p:txBody>
      </p:sp>
    </p:spTree>
    <p:extLst>
      <p:ext uri="{BB962C8B-B14F-4D97-AF65-F5344CB8AC3E}">
        <p14:creationId xmlns:p14="http://schemas.microsoft.com/office/powerpoint/2010/main" val="1348604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79" y="-12576"/>
            <a:ext cx="9144000" cy="6858000"/>
          </a:xfrm>
          <a:prstGeom prst="rect">
            <a:avLst/>
          </a:prstGeom>
          <a:noFill/>
          <a:ln w="9525">
            <a:noFill/>
            <a:miter lim="800000"/>
            <a:headEnd/>
            <a:tailEnd/>
          </a:ln>
        </p:spPr>
      </p:pic>
      <p:sp>
        <p:nvSpPr>
          <p:cNvPr id="3" name="Rectangle 2"/>
          <p:cNvSpPr/>
          <p:nvPr/>
        </p:nvSpPr>
        <p:spPr>
          <a:xfrm>
            <a:off x="827584" y="332656"/>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Bulan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Zulhijjah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Bulan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Dihormati</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2" name="Hexagon 1"/>
          <p:cNvSpPr/>
          <p:nvPr/>
        </p:nvSpPr>
        <p:spPr>
          <a:xfrm>
            <a:off x="971600" y="1844824"/>
            <a:ext cx="7128792" cy="1418456"/>
          </a:xfrm>
          <a:prstGeom prst="hexagon">
            <a:avLst/>
          </a:prstGeom>
          <a:ln w="57150">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Keistimewaaan</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ibadah</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nya</a:t>
            </a:r>
            <a:endParaRPr lang="ms-MY" sz="28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Hexagon 4"/>
          <p:cNvSpPr/>
          <p:nvPr/>
        </p:nvSpPr>
        <p:spPr>
          <a:xfrm>
            <a:off x="1043608" y="3882752"/>
            <a:ext cx="7128792" cy="1418456"/>
          </a:xfrm>
          <a:prstGeom prst="hexagon">
            <a:avLst/>
          </a:prstGeom>
          <a:ln w="57150">
            <a:solidFill>
              <a:srgbClr val="0070C0"/>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Ganjaran</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pahala</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ikhlas</a:t>
            </a:r>
            <a:r>
              <a:rPr lang="en-US" sz="28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800" b="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8604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79" y="-12576"/>
            <a:ext cx="9144000" cy="6858000"/>
          </a:xfrm>
          <a:prstGeom prst="rect">
            <a:avLst/>
          </a:prstGeom>
          <a:noFill/>
          <a:ln w="9525">
            <a:noFill/>
            <a:miter lim="800000"/>
            <a:headEnd/>
            <a:tailEnd/>
          </a:ln>
        </p:spPr>
      </p:pic>
      <p:sp>
        <p:nvSpPr>
          <p:cNvPr id="3" name="Rectangle 2"/>
          <p:cNvSpPr/>
          <p:nvPr/>
        </p:nvSpPr>
        <p:spPr>
          <a:xfrm>
            <a:off x="827584" y="332656"/>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Baginda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2" name="Rectangle 1"/>
          <p:cNvSpPr/>
          <p:nvPr/>
        </p:nvSpPr>
        <p:spPr>
          <a:xfrm>
            <a:off x="395536" y="1629955"/>
            <a:ext cx="8424936" cy="4247317"/>
          </a:xfrm>
          <a:prstGeom prst="rect">
            <a:avLst/>
          </a:prstGeom>
        </p:spPr>
        <p:txBody>
          <a:bodyPr wrap="square">
            <a:spAutoFit/>
          </a:bodyPr>
          <a:lstStyle/>
          <a:p>
            <a:pPr algn="ctr"/>
            <a:r>
              <a:rPr lang="ar-SA" sz="5400" b="1" dirty="0">
                <a:ln>
                  <a:solidFill>
                    <a:srgbClr val="FFFF00"/>
                  </a:solidFill>
                </a:ln>
                <a:solidFill>
                  <a:srgbClr val="FFFF00"/>
                </a:solidFill>
                <a:effectLst>
                  <a:glow rad="101600">
                    <a:schemeClr val="tx1">
                      <a:alpha val="60000"/>
                    </a:schemeClr>
                  </a:glow>
                </a:effectLst>
                <a:cs typeface="Traditional Arabic" pitchFamily="2" charset="-78"/>
              </a:rPr>
              <a:t>مَا مِنْ أَيَّامٍ الْعَمَلُ الصَّالِحُ فِيْهَا أَحَّبُّ إِلَى اللهِ مِنْ هَذِهِ الأَيَّام ـ يَعْنِي أَيَّامَ الْعَشْرَ ـ قَالُوْا: يَا رَسُوْلَ الله، وَلاَ الْجِهَادُ فِيْ سَبِيْلِ الله؟ قَالَ: وَلاَ الْجِهَادُ فِيْ سَبِيْلِ الله، إِلاَّ رَجُلٌ خَرَجَ بِنَفْسِهِ وَمَالِهِ ثُمَّ لَمْ يَرْجِعْ مِنْ ذَلِكَ بِشَيْءٍ</a:t>
            </a:r>
            <a:endParaRPr lang="ms-MY" sz="5400" dirty="0">
              <a:ln>
                <a:solidFill>
                  <a:srgbClr val="FFFF00"/>
                </a:solidFill>
              </a:ln>
              <a:solidFill>
                <a:srgbClr val="FFFF00"/>
              </a:solidFill>
              <a:effectLst>
                <a:glow rad="101600">
                  <a:schemeClr val="tx1">
                    <a:alpha val="60000"/>
                  </a:schemeClr>
                </a:glow>
              </a:effectLst>
              <a:cs typeface="Traditional Arabic" pitchFamily="2" charset="-78"/>
            </a:endParaRPr>
          </a:p>
        </p:txBody>
      </p:sp>
    </p:spTree>
    <p:extLst>
      <p:ext uri="{BB962C8B-B14F-4D97-AF65-F5344CB8AC3E}">
        <p14:creationId xmlns:p14="http://schemas.microsoft.com/office/powerpoint/2010/main" val="1348604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79" y="-12576"/>
            <a:ext cx="9144000" cy="6858000"/>
          </a:xfrm>
          <a:prstGeom prst="rect">
            <a:avLst/>
          </a:prstGeom>
          <a:noFill/>
          <a:ln w="9525">
            <a:noFill/>
            <a:miter lim="800000"/>
            <a:headEnd/>
            <a:tailEnd/>
          </a:ln>
        </p:spPr>
      </p:pic>
      <p:sp>
        <p:nvSpPr>
          <p:cNvPr id="3" name="Rectangle 2"/>
          <p:cNvSpPr/>
          <p:nvPr/>
        </p:nvSpPr>
        <p:spPr>
          <a:xfrm>
            <a:off x="0" y="1714292"/>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61656" y="4337809"/>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332656"/>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1213019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79" y="-12576"/>
            <a:ext cx="9144000" cy="6858000"/>
          </a:xfrm>
          <a:prstGeom prst="rect">
            <a:avLst/>
          </a:prstGeom>
          <a:noFill/>
          <a:ln w="9525">
            <a:noFill/>
            <a:miter lim="800000"/>
            <a:headEnd/>
            <a:tailEnd/>
          </a:ln>
        </p:spPr>
      </p:pic>
      <p:sp>
        <p:nvSpPr>
          <p:cNvPr id="3" name="Rectangle 2"/>
          <p:cNvSpPr/>
          <p:nvPr/>
        </p:nvSpPr>
        <p:spPr>
          <a:xfrm>
            <a:off x="743418" y="332656"/>
            <a:ext cx="7585156"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Maksudnya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43418" y="1650280"/>
            <a:ext cx="7500990" cy="4154984"/>
          </a:xfrm>
          <a:prstGeom prst="rect">
            <a:avLst/>
          </a:prstGeom>
        </p:spPr>
        <p:txBody>
          <a:bodyPr wrap="square">
            <a:spAutoFit/>
          </a:bodyPr>
          <a:lstStyle/>
          <a:p>
            <a:pPr algn="ctr" fontAlgn="auto">
              <a:spcBef>
                <a:spcPts val="0"/>
              </a:spcBef>
              <a:spcAft>
                <a:spcPts val="0"/>
              </a:spcAft>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suatu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pun yang paling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dikasihi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S.W.T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dilakukan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hari-hari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sepanjang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sepuloh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pertama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Zulhijjah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Para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Sahabat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Bagaimana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Pula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Berkaitan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jihad di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jalan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bersabda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Begitu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jalan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kecuali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seseorang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keluar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membawa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kemudian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pulang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kerumahnya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sesuatu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8604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79" y="-12576"/>
            <a:ext cx="9144000" cy="6858000"/>
          </a:xfrm>
          <a:prstGeom prst="rect">
            <a:avLst/>
          </a:prstGeom>
          <a:noFill/>
          <a:ln w="9525">
            <a:noFill/>
            <a:miter lim="800000"/>
            <a:headEnd/>
            <a:tailEnd/>
          </a:ln>
        </p:spPr>
      </p:pic>
      <p:sp>
        <p:nvSpPr>
          <p:cNvPr id="3" name="Rectangle 2"/>
          <p:cNvSpPr/>
          <p:nvPr/>
        </p:nvSpPr>
        <p:spPr>
          <a:xfrm>
            <a:off x="251520" y="332656"/>
            <a:ext cx="8568952" cy="584775"/>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Puasa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Sunat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Arafah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9 ZULHIJJAH</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Double Wave 4"/>
          <p:cNvSpPr/>
          <p:nvPr/>
        </p:nvSpPr>
        <p:spPr>
          <a:xfrm>
            <a:off x="179512" y="960023"/>
            <a:ext cx="3349927" cy="1403293"/>
          </a:xfrm>
          <a:prstGeom prst="doubleWave">
            <a:avLst>
              <a:gd name="adj1" fmla="val 7582"/>
              <a:gd name="adj2" fmla="val 10000"/>
            </a:avLst>
          </a:prstGeom>
          <a:gradFill flip="none" rotWithShape="1">
            <a:gsLst>
              <a:gs pos="0">
                <a:srgbClr val="FF3399">
                  <a:shade val="30000"/>
                  <a:satMod val="115000"/>
                </a:srgbClr>
              </a:gs>
              <a:gs pos="50000">
                <a:srgbClr val="FF3399">
                  <a:shade val="67500"/>
                  <a:satMod val="115000"/>
                </a:srgbClr>
              </a:gs>
              <a:gs pos="100000">
                <a:srgbClr val="FF3399">
                  <a:shade val="100000"/>
                  <a:satMod val="115000"/>
                </a:srgbClr>
              </a:gs>
            </a:gsLst>
            <a:lin ang="16200000" scaled="1"/>
            <a:tileRect/>
          </a:gradFill>
          <a:ln>
            <a:solidFill>
              <a:schemeClr val="bg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Di </a:t>
            </a:r>
            <a:r>
              <a:rPr lang="en-US" sz="20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Ampun</a:t>
            </a:r>
            <a:r>
              <a:rPr lang="en-US" sz="20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Dosa</a:t>
            </a:r>
            <a:r>
              <a:rPr lang="en-US" sz="20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0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Selam</a:t>
            </a:r>
            <a:r>
              <a:rPr lang="en-US" sz="20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2 </a:t>
            </a:r>
            <a:r>
              <a:rPr lang="en-US" sz="20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tahun</a:t>
            </a:r>
            <a:endParaRPr lang="en-US" sz="2000" dirty="0"/>
          </a:p>
        </p:txBody>
      </p:sp>
      <p:sp>
        <p:nvSpPr>
          <p:cNvPr id="6" name="Rounded Rectangle 5"/>
          <p:cNvSpPr/>
          <p:nvPr/>
        </p:nvSpPr>
        <p:spPr>
          <a:xfrm>
            <a:off x="4539039" y="2132856"/>
            <a:ext cx="3705369" cy="809578"/>
          </a:xfrm>
          <a:prstGeom prst="roundRect">
            <a:avLst>
              <a:gd name="adj" fmla="val 23771"/>
            </a:avLst>
          </a:prstGeom>
          <a:gradFill flip="none" rotWithShape="1">
            <a:gsLst>
              <a:gs pos="0">
                <a:srgbClr val="FFFF00"/>
              </a:gs>
              <a:gs pos="39999">
                <a:srgbClr val="0A128C"/>
              </a:gs>
              <a:gs pos="70000">
                <a:srgbClr val="181CC7"/>
              </a:gs>
              <a:gs pos="88000">
                <a:srgbClr val="7005D4"/>
              </a:gs>
              <a:gs pos="58750">
                <a:srgbClr val="1318B1"/>
              </a:gs>
              <a:gs pos="100000">
                <a:srgbClr val="7030A0"/>
              </a:gs>
            </a:gsLst>
            <a:lin ang="2700000" scaled="0"/>
            <a:tileRect/>
          </a:gradFill>
          <a:ln w="76200">
            <a:solidFill>
              <a:schemeClr val="bg1"/>
            </a:solidFill>
          </a:ln>
          <a:effectLst>
            <a:glow rad="101600">
              <a:schemeClr val="tx1">
                <a:alpha val="6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Sabda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Baginda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2" name="Rectangle 1"/>
          <p:cNvSpPr/>
          <p:nvPr/>
        </p:nvSpPr>
        <p:spPr>
          <a:xfrm>
            <a:off x="179512" y="3140968"/>
            <a:ext cx="8640960" cy="1446550"/>
          </a:xfrm>
          <a:prstGeom prst="rect">
            <a:avLst/>
          </a:prstGeom>
        </p:spPr>
        <p:txBody>
          <a:bodyPr wrap="square">
            <a:spAutoFit/>
          </a:bodyPr>
          <a:lstStyle/>
          <a:p>
            <a:pPr algn="ctr" rtl="1"/>
            <a:r>
              <a:rPr lang="ar-SA" sz="4400" b="1" dirty="0">
                <a:ln>
                  <a:solidFill>
                    <a:srgbClr val="FFFF00"/>
                  </a:solidFill>
                </a:ln>
                <a:solidFill>
                  <a:srgbClr val="FFFF00"/>
                </a:solidFill>
                <a:effectLst>
                  <a:glow rad="101600">
                    <a:schemeClr val="tx1">
                      <a:alpha val="60000"/>
                    </a:schemeClr>
                  </a:glow>
                </a:effectLst>
                <a:cs typeface="Traditional Arabic" pitchFamily="2" charset="-78"/>
              </a:rPr>
              <a:t>صِيَامُ يَوْمِ عَرَفَةَ، أَحْتَسِبُ عَلَى اللهِ أَنْ يُكَفِّرَ السَّنَةَ الَّتِيْ قَبْلَهُ وَالَّتِي بَعْدَهُ</a:t>
            </a:r>
            <a:endParaRPr lang="ms-MY" sz="4400" dirty="0">
              <a:ln>
                <a:solidFill>
                  <a:srgbClr val="FFFF00"/>
                </a:solidFill>
              </a:ln>
              <a:solidFill>
                <a:srgbClr val="FFFF00"/>
              </a:solidFill>
              <a:effectLst>
                <a:glow rad="101600">
                  <a:schemeClr val="tx1">
                    <a:alpha val="60000"/>
                  </a:schemeClr>
                </a:glow>
              </a:effectLst>
              <a:cs typeface="Traditional Arabic" pitchFamily="2" charset="-78"/>
            </a:endParaRPr>
          </a:p>
        </p:txBody>
      </p:sp>
      <p:sp>
        <p:nvSpPr>
          <p:cNvPr id="8" name="Rectangle 7"/>
          <p:cNvSpPr/>
          <p:nvPr/>
        </p:nvSpPr>
        <p:spPr>
          <a:xfrm>
            <a:off x="323528" y="4493438"/>
            <a:ext cx="8424936" cy="1815882"/>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Puasa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Arafah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mengharapkan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keampunan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setahun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sebelumnya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setahun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selepasnya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8604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79" y="-12576"/>
            <a:ext cx="9144000" cy="6858000"/>
          </a:xfrm>
          <a:prstGeom prst="rect">
            <a:avLst/>
          </a:prstGeom>
          <a:noFill/>
          <a:ln w="9525">
            <a:noFill/>
            <a:miter lim="800000"/>
            <a:headEnd/>
            <a:tailEnd/>
          </a:ln>
        </p:spPr>
      </p:pic>
      <p:sp>
        <p:nvSpPr>
          <p:cNvPr id="3" name="Rectangle 2"/>
          <p:cNvSpPr/>
          <p:nvPr/>
        </p:nvSpPr>
        <p:spPr>
          <a:xfrm>
            <a:off x="107504" y="385500"/>
            <a:ext cx="9073008"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Carilah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Keredhaan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ganjaranNya</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304800" y="1628800"/>
            <a:ext cx="4213920" cy="1072179"/>
          </a:xfrm>
          <a:prstGeom prst="roundRect">
            <a:avLst>
              <a:gd name="adj" fmla="val 50000"/>
            </a:avLst>
          </a:prstGeom>
          <a:gradFill flip="none" rotWithShape="1">
            <a:gsLst>
              <a:gs pos="0">
                <a:srgbClr val="FFF200"/>
              </a:gs>
              <a:gs pos="45000">
                <a:srgbClr val="FF7A00"/>
              </a:gs>
              <a:gs pos="70000">
                <a:srgbClr val="FF0300"/>
              </a:gs>
              <a:gs pos="100000">
                <a:srgbClr val="4D0808"/>
              </a:gs>
            </a:gsLst>
            <a:lin ang="0" scaled="0"/>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Puasa</a:t>
            </a:r>
            <a:r>
              <a:rPr lang="en-US" sz="24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Sunat</a:t>
            </a:r>
            <a:r>
              <a:rPr lang="en-US" sz="24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bermula</a:t>
            </a:r>
            <a:r>
              <a:rPr lang="en-US" sz="24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1 </a:t>
            </a:r>
            <a:r>
              <a:rPr lang="en-US" sz="24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hingga</a:t>
            </a:r>
            <a:r>
              <a:rPr lang="en-US" sz="24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9 </a:t>
            </a:r>
            <a:r>
              <a:rPr lang="en-US" sz="24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Zulhijjah</a:t>
            </a:r>
            <a:r>
              <a:rPr lang="en-US" sz="24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5" name="Rounded Rectangle 4"/>
          <p:cNvSpPr/>
          <p:nvPr/>
        </p:nvSpPr>
        <p:spPr>
          <a:xfrm>
            <a:off x="323528" y="3140968"/>
            <a:ext cx="4213920" cy="1072179"/>
          </a:xfrm>
          <a:prstGeom prst="roundRect">
            <a:avLst>
              <a:gd name="adj" fmla="val 50000"/>
            </a:avLst>
          </a:prstGeom>
          <a:gradFill flip="none" rotWithShape="1">
            <a:gsLst>
              <a:gs pos="0">
                <a:srgbClr val="FFF200"/>
              </a:gs>
              <a:gs pos="45000">
                <a:srgbClr val="FF7A00"/>
              </a:gs>
              <a:gs pos="70000">
                <a:srgbClr val="FF0300"/>
              </a:gs>
              <a:gs pos="100000">
                <a:srgbClr val="4D0808"/>
              </a:gs>
            </a:gsLst>
            <a:lin ang="0" scaled="0"/>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B</a:t>
            </a:r>
            <a:r>
              <a:rPr lang="en-US" sz="24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anyakkan</a:t>
            </a:r>
            <a:endParaRPr lang="en-US" sz="24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endParaRPr>
          </a:p>
          <a:p>
            <a:pPr algn="ctr">
              <a:defRPr/>
            </a:pPr>
            <a:r>
              <a:rPr lang="en-US" sz="24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Sadaqah</a:t>
            </a:r>
            <a:endParaRPr lang="en-US" sz="24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6" name="Rounded Rectangle 5"/>
          <p:cNvSpPr/>
          <p:nvPr/>
        </p:nvSpPr>
        <p:spPr>
          <a:xfrm>
            <a:off x="323528" y="4661077"/>
            <a:ext cx="4213920" cy="1072179"/>
          </a:xfrm>
          <a:prstGeom prst="roundRect">
            <a:avLst>
              <a:gd name="adj" fmla="val 50000"/>
            </a:avLst>
          </a:prstGeom>
          <a:gradFill flip="none" rotWithShape="1">
            <a:gsLst>
              <a:gs pos="0">
                <a:srgbClr val="FFF200"/>
              </a:gs>
              <a:gs pos="45000">
                <a:srgbClr val="FF7A00"/>
              </a:gs>
              <a:gs pos="70000">
                <a:srgbClr val="FF0300"/>
              </a:gs>
              <a:gs pos="100000">
                <a:srgbClr val="4D0808"/>
              </a:gs>
            </a:gsLst>
            <a:lin ang="0" scaled="0"/>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Gandakan</a:t>
            </a:r>
            <a:r>
              <a:rPr lang="en-US" sz="24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p>
          <a:p>
            <a:pPr algn="ctr">
              <a:defRPr/>
            </a:pPr>
            <a:r>
              <a:rPr lang="en-US" sz="24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solat</a:t>
            </a:r>
            <a:r>
              <a:rPr lang="en-US" sz="24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solat</a:t>
            </a:r>
            <a:r>
              <a:rPr lang="en-US" sz="24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sunat</a:t>
            </a:r>
            <a:endParaRPr lang="en-US" sz="24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7" name="Rounded Rectangle 6"/>
          <p:cNvSpPr/>
          <p:nvPr/>
        </p:nvSpPr>
        <p:spPr>
          <a:xfrm>
            <a:off x="4659832" y="1628800"/>
            <a:ext cx="4213920" cy="1072179"/>
          </a:xfrm>
          <a:prstGeom prst="roundRect">
            <a:avLst>
              <a:gd name="adj" fmla="val 50000"/>
            </a:avLst>
          </a:prstGeom>
          <a:gradFill flip="none" rotWithShape="1">
            <a:gsLst>
              <a:gs pos="0">
                <a:srgbClr val="FFF200"/>
              </a:gs>
              <a:gs pos="45000">
                <a:srgbClr val="FF7A00"/>
              </a:gs>
              <a:gs pos="70000">
                <a:srgbClr val="FF0300"/>
              </a:gs>
              <a:gs pos="100000">
                <a:srgbClr val="4D0808"/>
              </a:gs>
            </a:gsLst>
            <a:lin ang="0" scaled="0"/>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Lazimkan</a:t>
            </a:r>
            <a:r>
              <a:rPr lang="en-US" sz="24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p>
          <a:p>
            <a:pPr algn="ctr">
              <a:defRPr/>
            </a:pPr>
            <a:r>
              <a:rPr lang="en-US" sz="24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Solat</a:t>
            </a:r>
            <a:r>
              <a:rPr lang="en-US" sz="24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berjamaah</a:t>
            </a:r>
            <a:r>
              <a:rPr lang="en-US" sz="24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8" name="Rounded Rectangle 7"/>
          <p:cNvSpPr/>
          <p:nvPr/>
        </p:nvSpPr>
        <p:spPr>
          <a:xfrm>
            <a:off x="4678560" y="3140968"/>
            <a:ext cx="4213920" cy="1072179"/>
          </a:xfrm>
          <a:prstGeom prst="roundRect">
            <a:avLst>
              <a:gd name="adj" fmla="val 50000"/>
            </a:avLst>
          </a:prstGeom>
          <a:gradFill flip="none" rotWithShape="1">
            <a:gsLst>
              <a:gs pos="0">
                <a:srgbClr val="FFF200"/>
              </a:gs>
              <a:gs pos="45000">
                <a:srgbClr val="FF7A00"/>
              </a:gs>
              <a:gs pos="70000">
                <a:srgbClr val="FF0300"/>
              </a:gs>
              <a:gs pos="100000">
                <a:srgbClr val="4D0808"/>
              </a:gs>
            </a:gsLst>
            <a:lin ang="0" scaled="0"/>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Banyakkan</a:t>
            </a:r>
            <a:endParaRPr lang="en-US" sz="24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endParaRPr>
          </a:p>
          <a:p>
            <a:pPr algn="ctr">
              <a:defRPr/>
            </a:pPr>
            <a:r>
              <a:rPr lang="en-US" sz="24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Baca </a:t>
            </a:r>
            <a:r>
              <a:rPr lang="en-US" sz="24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quran</a:t>
            </a:r>
            <a:endParaRPr lang="en-US" sz="24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9" name="Rounded Rectangle 8"/>
          <p:cNvSpPr/>
          <p:nvPr/>
        </p:nvSpPr>
        <p:spPr>
          <a:xfrm>
            <a:off x="4678560" y="4661077"/>
            <a:ext cx="4213920" cy="1072179"/>
          </a:xfrm>
          <a:prstGeom prst="roundRect">
            <a:avLst>
              <a:gd name="adj" fmla="val 50000"/>
            </a:avLst>
          </a:prstGeom>
          <a:gradFill flip="none" rotWithShape="1">
            <a:gsLst>
              <a:gs pos="0">
                <a:srgbClr val="FFF200"/>
              </a:gs>
              <a:gs pos="45000">
                <a:srgbClr val="FF7A00"/>
              </a:gs>
              <a:gs pos="70000">
                <a:srgbClr val="FF0300"/>
              </a:gs>
              <a:gs pos="100000">
                <a:srgbClr val="4D0808"/>
              </a:gs>
            </a:gsLst>
            <a:lin ang="0" scaled="0"/>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Tingkatkan</a:t>
            </a:r>
            <a:r>
              <a:rPr lang="en-US" sz="24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Silaturrahim</a:t>
            </a:r>
            <a:endParaRPr lang="en-US" sz="2400" dirty="0">
              <a:ln w="12700">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Tree>
    <p:extLst>
      <p:ext uri="{BB962C8B-B14F-4D97-AF65-F5344CB8AC3E}">
        <p14:creationId xmlns:p14="http://schemas.microsoft.com/office/powerpoint/2010/main" val="1348604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79" y="-12576"/>
            <a:ext cx="9144000" cy="6858000"/>
          </a:xfrm>
          <a:prstGeom prst="rect">
            <a:avLst/>
          </a:prstGeom>
          <a:noFill/>
          <a:ln w="9525">
            <a:noFill/>
            <a:miter lim="800000"/>
            <a:headEnd/>
            <a:tailEnd/>
          </a:ln>
        </p:spPr>
      </p:pic>
      <p:sp>
        <p:nvSpPr>
          <p:cNvPr id="3" name="Rectangle 2"/>
          <p:cNvSpPr/>
          <p:nvPr/>
        </p:nvSpPr>
        <p:spPr>
          <a:xfrm>
            <a:off x="107504" y="221739"/>
            <a:ext cx="9073008" cy="830997"/>
          </a:xfrm>
          <a:prstGeom prst="rect">
            <a:avLst/>
          </a:prstGeom>
        </p:spPr>
        <p:txBody>
          <a:bodyPr wrap="square">
            <a:spAutoFit/>
          </a:bodyPr>
          <a:lstStyle/>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Baqarah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197</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2" name="Rectangle 1"/>
          <p:cNvSpPr/>
          <p:nvPr/>
        </p:nvSpPr>
        <p:spPr>
          <a:xfrm>
            <a:off x="395536" y="1556792"/>
            <a:ext cx="8280920" cy="4247317"/>
          </a:xfrm>
          <a:prstGeom prst="rect">
            <a:avLst/>
          </a:prstGeom>
        </p:spPr>
        <p:txBody>
          <a:bodyPr wrap="square">
            <a:spAutoFit/>
          </a:bodyPr>
          <a:lstStyle/>
          <a:p>
            <a:pPr algn="ctr" rtl="1"/>
            <a:r>
              <a:rPr lang="ar-SA" sz="5400" b="1" dirty="0">
                <a:ln>
                  <a:solidFill>
                    <a:srgbClr val="FFFF00"/>
                  </a:solidFill>
                </a:ln>
                <a:solidFill>
                  <a:srgbClr val="FFFF00"/>
                </a:solidFill>
                <a:effectLst>
                  <a:glow rad="101600">
                    <a:schemeClr val="tx1">
                      <a:alpha val="60000"/>
                    </a:schemeClr>
                  </a:glow>
                </a:effectLst>
                <a:cs typeface="Traditional Arabic" pitchFamily="2" charset="-78"/>
              </a:rPr>
              <a:t>الْحَجُّ أَشْهُرٌ مَّعْلُومَاتٌ فَمَن فَرَضَ فِيهِنَّ الْحَجَّ فَلاَ رَفَثَ وَلاَ فُسُوقَ وَلاَ جِدَالَ فِي الْحَجِّ وَمَا تَفْعَلُواْ مِنْ خَيْرٍ يَعْلَمْهُ اللّهُ وَتَزَوَّدُواْ فَإِنَّ خَيْرَ الزَّادِ التَّقْوَى وَاتَّقُونِ </a:t>
            </a:r>
            <a:r>
              <a:rPr lang="en-US" sz="5400" b="1" dirty="0" smtClean="0">
                <a:ln>
                  <a:solidFill>
                    <a:srgbClr val="FFFF00"/>
                  </a:solidFill>
                </a:ln>
                <a:solidFill>
                  <a:srgbClr val="FFFF00"/>
                </a:solidFill>
                <a:effectLst>
                  <a:glow rad="101600">
                    <a:schemeClr val="tx1">
                      <a:alpha val="60000"/>
                    </a:schemeClr>
                  </a:glow>
                </a:effectLst>
                <a:cs typeface="Traditional Arabic" pitchFamily="2" charset="-78"/>
              </a:rPr>
              <a:t>     </a:t>
            </a:r>
            <a:r>
              <a:rPr lang="ar-SA" sz="5400" b="1" dirty="0" smtClean="0">
                <a:ln>
                  <a:solidFill>
                    <a:srgbClr val="FFFF00"/>
                  </a:solidFill>
                </a:ln>
                <a:solidFill>
                  <a:srgbClr val="FFFF00"/>
                </a:solidFill>
                <a:effectLst>
                  <a:glow rad="101600">
                    <a:schemeClr val="tx1">
                      <a:alpha val="60000"/>
                    </a:schemeClr>
                  </a:glow>
                </a:effectLst>
                <a:cs typeface="Traditional Arabic" pitchFamily="2" charset="-78"/>
              </a:rPr>
              <a:t>يَا </a:t>
            </a:r>
            <a:r>
              <a:rPr lang="ar-SA" sz="5400" b="1" dirty="0">
                <a:ln>
                  <a:solidFill>
                    <a:srgbClr val="FFFF00"/>
                  </a:solidFill>
                </a:ln>
                <a:solidFill>
                  <a:srgbClr val="FFFF00"/>
                </a:solidFill>
                <a:effectLst>
                  <a:glow rad="101600">
                    <a:schemeClr val="tx1">
                      <a:alpha val="60000"/>
                    </a:schemeClr>
                  </a:glow>
                </a:effectLst>
                <a:cs typeface="Traditional Arabic" pitchFamily="2" charset="-78"/>
              </a:rPr>
              <a:t>أُوْلِي الأَلْبَابِ</a:t>
            </a:r>
            <a:endParaRPr lang="ms-MY" sz="5400" b="1" dirty="0">
              <a:ln>
                <a:solidFill>
                  <a:srgbClr val="FFFF00"/>
                </a:solidFill>
              </a:ln>
              <a:solidFill>
                <a:srgbClr val="FFFF00"/>
              </a:solidFill>
              <a:effectLst>
                <a:glow rad="101600">
                  <a:schemeClr val="tx1">
                    <a:alpha val="60000"/>
                  </a:schemeClr>
                </a:glow>
              </a:effectLst>
              <a:cs typeface="Traditional Arabic" pitchFamily="2" charset="-78"/>
            </a:endParaRPr>
          </a:p>
        </p:txBody>
      </p:sp>
    </p:spTree>
    <p:extLst>
      <p:ext uri="{BB962C8B-B14F-4D97-AF65-F5344CB8AC3E}">
        <p14:creationId xmlns:p14="http://schemas.microsoft.com/office/powerpoint/2010/main" val="1348604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79" y="-12576"/>
            <a:ext cx="9144000" cy="6858000"/>
          </a:xfrm>
          <a:prstGeom prst="rect">
            <a:avLst/>
          </a:prstGeom>
          <a:noFill/>
          <a:ln w="9525">
            <a:noFill/>
            <a:miter lim="800000"/>
            <a:headEnd/>
            <a:tailEnd/>
          </a:ln>
        </p:spPr>
      </p:pic>
      <p:sp>
        <p:nvSpPr>
          <p:cNvPr id="2" name="Rectangle 1"/>
          <p:cNvSpPr/>
          <p:nvPr/>
        </p:nvSpPr>
        <p:spPr>
          <a:xfrm>
            <a:off x="179512" y="1424965"/>
            <a:ext cx="8712968" cy="4524315"/>
          </a:xfrm>
          <a:prstGeom prst="rect">
            <a:avLst/>
          </a:prstGeom>
        </p:spPr>
        <p:txBody>
          <a:bodyPr wrap="square">
            <a:spAutoFit/>
          </a:bodyPr>
          <a:lstStyle/>
          <a:p>
            <a:pPr algn="ctr"/>
            <a:r>
              <a:rPr lang="ms-MY" sz="2400" dirty="0" smtClean="0">
                <a:ln>
                  <a:solidFill>
                    <a:schemeClr val="tx1"/>
                  </a:solidFill>
                </a:ln>
                <a:solidFill>
                  <a:schemeClr val="bg1"/>
                </a:solidFill>
                <a:effectLst>
                  <a:glow rad="101600">
                    <a:schemeClr val="tx1">
                      <a:alpha val="60000"/>
                    </a:schemeClr>
                  </a:glow>
                </a:effectLst>
                <a:latin typeface="Arial Black" pitchFamily="34" charset="0"/>
              </a:rPr>
              <a:t>Masa untuk mengerjakan ibadah Haji itu ialah </a:t>
            </a:r>
            <a:r>
              <a:rPr lang="ms-MY" sz="2400" dirty="0">
                <a:ln>
                  <a:solidFill>
                    <a:schemeClr val="tx1"/>
                  </a:solidFill>
                </a:ln>
                <a:solidFill>
                  <a:schemeClr val="bg1"/>
                </a:solidFill>
                <a:effectLst>
                  <a:glow rad="101600">
                    <a:schemeClr val="tx1">
                      <a:alpha val="60000"/>
                    </a:schemeClr>
                  </a:glow>
                </a:effectLst>
                <a:latin typeface="Arial Black" pitchFamily="34" charset="0"/>
              </a:rPr>
              <a:t>beberapa bulan yang termaklum. </a:t>
            </a:r>
            <a:r>
              <a:rPr lang="ms-MY" sz="2400" dirty="0" smtClean="0">
                <a:ln>
                  <a:solidFill>
                    <a:schemeClr val="tx1"/>
                  </a:solidFill>
                </a:ln>
                <a:solidFill>
                  <a:schemeClr val="bg1"/>
                </a:solidFill>
                <a:effectLst>
                  <a:glow rad="101600">
                    <a:schemeClr val="tx1">
                      <a:alpha val="60000"/>
                    </a:schemeClr>
                  </a:glow>
                </a:effectLst>
                <a:latin typeface="Arial Black" pitchFamily="34" charset="0"/>
              </a:rPr>
              <a:t>Oleh yang demikian </a:t>
            </a:r>
            <a:r>
              <a:rPr lang="ms-MY" sz="2400" dirty="0">
                <a:ln>
                  <a:solidFill>
                    <a:schemeClr val="tx1"/>
                  </a:solidFill>
                </a:ln>
                <a:solidFill>
                  <a:schemeClr val="bg1"/>
                </a:solidFill>
                <a:effectLst>
                  <a:glow rad="101600">
                    <a:schemeClr val="tx1">
                      <a:alpha val="60000"/>
                    </a:schemeClr>
                  </a:glow>
                </a:effectLst>
                <a:latin typeface="Arial Black" pitchFamily="34" charset="0"/>
              </a:rPr>
              <a:t>sesiapa </a:t>
            </a:r>
            <a:r>
              <a:rPr lang="ms-MY" sz="2400" dirty="0" smtClean="0">
                <a:ln>
                  <a:solidFill>
                    <a:schemeClr val="tx1"/>
                  </a:solidFill>
                </a:ln>
                <a:solidFill>
                  <a:schemeClr val="bg1"/>
                </a:solidFill>
                <a:effectLst>
                  <a:glow rad="101600">
                    <a:schemeClr val="tx1">
                      <a:alpha val="60000"/>
                    </a:schemeClr>
                  </a:glow>
                </a:effectLst>
                <a:latin typeface="Arial Black" pitchFamily="34" charset="0"/>
              </a:rPr>
              <a:t>yang telah mewajibkan dirinya  dengan niat </a:t>
            </a:r>
            <a:r>
              <a:rPr lang="ms-MY" sz="2400" dirty="0">
                <a:ln>
                  <a:solidFill>
                    <a:schemeClr val="tx1"/>
                  </a:solidFill>
                </a:ln>
                <a:solidFill>
                  <a:schemeClr val="bg1"/>
                </a:solidFill>
                <a:effectLst>
                  <a:glow rad="101600">
                    <a:schemeClr val="tx1">
                      <a:alpha val="60000"/>
                    </a:schemeClr>
                  </a:glow>
                </a:effectLst>
                <a:latin typeface="Arial Black" pitchFamily="34" charset="0"/>
              </a:rPr>
              <a:t>mengerjakan ibadat Haji itu, maka tidak boleh mencampuri isteri, dan tidak boleh membuat maksiat, dan tidak boleh bertengkar, dalam masa mengerjakan ibadat Haji. Dan apa jua kebaikan yang kamu kerjakan </a:t>
            </a:r>
            <a:r>
              <a:rPr lang="ms-MY" sz="2400" dirty="0" smtClean="0">
                <a:ln>
                  <a:solidFill>
                    <a:schemeClr val="tx1"/>
                  </a:solidFill>
                </a:ln>
                <a:solidFill>
                  <a:schemeClr val="bg1"/>
                </a:solidFill>
                <a:effectLst>
                  <a:glow rad="101600">
                    <a:schemeClr val="tx1">
                      <a:alpha val="60000"/>
                    </a:schemeClr>
                  </a:glow>
                </a:effectLst>
                <a:latin typeface="Arial Black" pitchFamily="34" charset="0"/>
              </a:rPr>
              <a:t> adalah diketahui </a:t>
            </a:r>
            <a:r>
              <a:rPr lang="ms-MY" sz="2400" dirty="0">
                <a:ln>
                  <a:solidFill>
                    <a:schemeClr val="tx1"/>
                  </a:solidFill>
                </a:ln>
                <a:solidFill>
                  <a:schemeClr val="bg1"/>
                </a:solidFill>
                <a:effectLst>
                  <a:glow rad="101600">
                    <a:schemeClr val="tx1">
                      <a:alpha val="60000"/>
                    </a:schemeClr>
                  </a:glow>
                </a:effectLst>
                <a:latin typeface="Arial Black" pitchFamily="34" charset="0"/>
              </a:rPr>
              <a:t>oleh Allah; dan </a:t>
            </a:r>
            <a:r>
              <a:rPr lang="ms-MY" sz="2400" dirty="0" smtClean="0">
                <a:ln>
                  <a:solidFill>
                    <a:schemeClr val="tx1"/>
                  </a:solidFill>
                </a:ln>
                <a:solidFill>
                  <a:schemeClr val="bg1"/>
                </a:solidFill>
                <a:effectLst>
                  <a:glow rad="101600">
                    <a:schemeClr val="tx1">
                      <a:alpha val="60000"/>
                    </a:schemeClr>
                  </a:glow>
                </a:effectLst>
                <a:latin typeface="Arial Black" pitchFamily="34" charset="0"/>
              </a:rPr>
              <a:t>hendaklah kamu membawa bekal dengan cukup kerana sesungguhnya </a:t>
            </a:r>
            <a:r>
              <a:rPr lang="ms-MY" sz="2400" dirty="0">
                <a:ln>
                  <a:solidFill>
                    <a:schemeClr val="tx1"/>
                  </a:solidFill>
                </a:ln>
                <a:solidFill>
                  <a:schemeClr val="bg1"/>
                </a:solidFill>
                <a:effectLst>
                  <a:glow rad="101600">
                    <a:schemeClr val="tx1">
                      <a:alpha val="60000"/>
                    </a:schemeClr>
                  </a:glow>
                </a:effectLst>
                <a:latin typeface="Arial Black" pitchFamily="34" charset="0"/>
              </a:rPr>
              <a:t>sebaik-baik bekal adalah takwa; dan bertakwalah kepada-Ku wahai orang yang berakal. </a:t>
            </a:r>
          </a:p>
        </p:txBody>
      </p:sp>
      <p:sp>
        <p:nvSpPr>
          <p:cNvPr id="4" name="Rectangle 3"/>
          <p:cNvSpPr/>
          <p:nvPr/>
        </p:nvSpPr>
        <p:spPr>
          <a:xfrm>
            <a:off x="107504" y="375047"/>
            <a:ext cx="9073008" cy="461665"/>
          </a:xfrm>
          <a:prstGeom prst="rect">
            <a:avLst/>
          </a:prstGeom>
        </p:spPr>
        <p:txBody>
          <a:bodyPr wrap="square">
            <a:spAutoFit/>
          </a:bodyPr>
          <a:lstStyle/>
          <a:p>
            <a:pPr algn="ctr" fontAlgn="auto">
              <a:spcBef>
                <a:spcPts val="0"/>
              </a:spcBef>
              <a:spcAft>
                <a:spcPts val="0"/>
              </a:spcAft>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Bermaksud</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8604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31293"/>
          </a:xfrm>
          <a:prstGeom prst="rect">
            <a:avLst/>
          </a:prstGeom>
          <a:noFill/>
          <a:ln w="9525">
            <a:noFill/>
            <a:miter lim="800000"/>
            <a:headEnd/>
            <a:tailEnd/>
          </a:ln>
        </p:spPr>
      </p:pic>
      <p:sp>
        <p:nvSpPr>
          <p:cNvPr id="3" name="Rectangle 2"/>
          <p:cNvSpPr/>
          <p:nvPr/>
        </p:nvSpPr>
        <p:spPr>
          <a:xfrm>
            <a:off x="0" y="1412032"/>
            <a:ext cx="9144000" cy="4524315"/>
          </a:xfrm>
          <a:prstGeom prst="rect">
            <a:avLst/>
          </a:prstGeom>
          <a:solidFill>
            <a:srgbClr val="00B0F0">
              <a:alpha val="16000"/>
            </a:srgbClr>
          </a:solidFill>
        </p:spPr>
        <p:txBody>
          <a:bodyPr wrap="square">
            <a:spAutoFit/>
          </a:bodyPr>
          <a:lstStyle/>
          <a:p>
            <a:pPr algn="ctr" rtl="1">
              <a:defRPr/>
            </a:pPr>
            <a:r>
              <a:rPr lang="ar-SA" sz="4800" b="1" kern="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التّآئِبِينَ.</a:t>
            </a:r>
            <a:endParaRPr lang="en-MY" sz="48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endParaRPr>
          </a:p>
        </p:txBody>
      </p:sp>
      <p:sp>
        <p:nvSpPr>
          <p:cNvPr id="4" name="AutoShape 9"/>
          <p:cNvSpPr>
            <a:spLocks noChangeArrowheads="1"/>
          </p:cNvSpPr>
          <p:nvPr/>
        </p:nvSpPr>
        <p:spPr bwMode="auto">
          <a:xfrm>
            <a:off x="848096" y="260648"/>
            <a:ext cx="2571776" cy="576064"/>
          </a:xfrm>
          <a:prstGeom prst="roundRect">
            <a:avLst>
              <a:gd name="adj" fmla="val 16667"/>
            </a:avLst>
          </a:prstGeom>
          <a:solidFill>
            <a:schemeClr val="accent6">
              <a:lumMod val="75000"/>
              <a:alpha val="23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4759293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96795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211389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79" y="-12576"/>
            <a:ext cx="9144000" cy="6858000"/>
          </a:xfrm>
          <a:prstGeom prst="rect">
            <a:avLst/>
          </a:prstGeom>
          <a:noFill/>
          <a:ln w="9525">
            <a:noFill/>
            <a:miter lim="800000"/>
            <a:headEnd/>
            <a:tailEnd/>
          </a:ln>
        </p:spPr>
      </p:pic>
      <p:sp>
        <p:nvSpPr>
          <p:cNvPr id="3" name="Rectangle 2"/>
          <p:cNvSpPr/>
          <p:nvPr/>
        </p:nvSpPr>
        <p:spPr>
          <a:xfrm>
            <a:off x="0" y="1772816"/>
            <a:ext cx="9144000" cy="2400657"/>
          </a:xfrm>
          <a:prstGeom prst="rect">
            <a:avLst/>
          </a:prstGeom>
          <a:solidFill>
            <a:schemeClr val="accent2">
              <a:lumMod val="50000"/>
              <a:alpha val="27000"/>
            </a:schemeClr>
          </a:solid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285720" y="4790237"/>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12700">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887434" y="332656"/>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1348604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79" y="-12576"/>
            <a:ext cx="9144000" cy="6858000"/>
          </a:xfrm>
          <a:prstGeom prst="rect">
            <a:avLst/>
          </a:prstGeom>
          <a:noFill/>
          <a:ln w="9525">
            <a:noFill/>
            <a:miter lim="800000"/>
            <a:headEnd/>
            <a:tailEnd/>
          </a:ln>
        </p:spPr>
      </p:pic>
      <p:sp>
        <p:nvSpPr>
          <p:cNvPr id="3" name="Rectangle 2"/>
          <p:cNvSpPr/>
          <p:nvPr/>
        </p:nvSpPr>
        <p:spPr>
          <a:xfrm>
            <a:off x="107504" y="221739"/>
            <a:ext cx="9073008" cy="830997"/>
          </a:xfrm>
          <a:prstGeom prst="rect">
            <a:avLst/>
          </a:prstGeom>
        </p:spPr>
        <p:txBody>
          <a:bodyPr wrap="square">
            <a:spAutoFit/>
          </a:bodyPr>
          <a:lstStyle/>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Syura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25</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2" name="Rectangle 1"/>
          <p:cNvSpPr/>
          <p:nvPr/>
        </p:nvSpPr>
        <p:spPr>
          <a:xfrm>
            <a:off x="395536" y="1268760"/>
            <a:ext cx="8496944" cy="1938992"/>
          </a:xfrm>
          <a:prstGeom prst="rect">
            <a:avLst/>
          </a:prstGeom>
        </p:spPr>
        <p:txBody>
          <a:bodyPr wrap="square">
            <a:spAutoFit/>
          </a:bodyPr>
          <a:lstStyle/>
          <a:p>
            <a:pPr algn="ct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وَهُوَ الَّذِي يَقْبَلُ التَّوْبَةَ عَنْ عِبَادِهِ وَيَعْفُو عَنِ السَّيِّئَاتِ وَيَعْلَمُ مَا تَفْعَلُونَ</a:t>
            </a:r>
            <a:endParaRPr lang="ms-MY"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ectangle 3"/>
          <p:cNvSpPr/>
          <p:nvPr/>
        </p:nvSpPr>
        <p:spPr>
          <a:xfrm>
            <a:off x="395536" y="3466743"/>
            <a:ext cx="8352928" cy="2554545"/>
          </a:xfrm>
          <a:prstGeom prst="rect">
            <a:avLst/>
          </a:prstGeom>
        </p:spPr>
        <p:txBody>
          <a:bodyPr wrap="square">
            <a:spAutoFit/>
          </a:bodyPr>
          <a:lstStyle/>
          <a:p>
            <a:pPr algn="ctr"/>
            <a:r>
              <a:rPr lang="ms-MY"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Dialah yang menerima taubat hamba-hamba-Nya serta memaafkan kejahatan-kejahatan; dan Ia mengetahui akan apa yang kamu semua kerjakan</a:t>
            </a:r>
            <a:r>
              <a:rPr lang="ms-MY"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8604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79" y="-12576"/>
            <a:ext cx="9144000" cy="6858000"/>
          </a:xfrm>
          <a:prstGeom prst="rect">
            <a:avLst/>
          </a:prstGeom>
          <a:noFill/>
          <a:ln w="9525">
            <a:noFill/>
            <a:miter lim="800000"/>
            <a:headEnd/>
            <a:tailEnd/>
          </a:ln>
        </p:spPr>
      </p:pic>
      <p:sp>
        <p:nvSpPr>
          <p:cNvPr id="3" name="Rectangle 2"/>
          <p:cNvSpPr/>
          <p:nvPr/>
        </p:nvSpPr>
        <p:spPr>
          <a:xfrm>
            <a:off x="323529" y="3200777"/>
            <a:ext cx="8568951" cy="3108543"/>
          </a:xfrm>
          <a:prstGeom prst="rect">
            <a:avLst/>
          </a:prstGeom>
          <a:noFill/>
        </p:spPr>
        <p:txBody>
          <a:bodyPr wrap="square">
            <a:spAutoFit/>
          </a:bodyPr>
          <a:lstStyle/>
          <a:p>
            <a:pPr algn="ctr"/>
            <a:r>
              <a:rPr lang="ms-MY"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Allah mewajibkan ke atas manusia mengerjakan ibadah haji ke Baitullah iaitu bagi sesiapa yang mampu dan berkuasa sampai kepadanya. Dan sesiapa yang mengingkari kewajipan ibadah haji, maka sesungguhnya Allah Maha Kaya dari sekalian alam".</a:t>
            </a:r>
            <a:endParaRPr lang="ms-MY" sz="28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850921" y="188640"/>
            <a:ext cx="7500990" cy="830997"/>
          </a:xfrm>
          <a:prstGeom prst="rect">
            <a:avLst/>
          </a:prstGeom>
        </p:spPr>
        <p:txBody>
          <a:bodyPr wrap="square">
            <a:spAutoFit/>
          </a:bodyPr>
          <a:lstStyle/>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Ali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Imran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97</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283276"/>
            <a:ext cx="9144000" cy="1754326"/>
          </a:xfrm>
          <a:prstGeom prst="rect">
            <a:avLst/>
          </a:prstGeom>
        </p:spPr>
        <p:txBody>
          <a:bodyPr wrap="square">
            <a:spAutoFit/>
          </a:bodyPr>
          <a:lstStyle/>
          <a:p>
            <a:pPr algn="ctr"/>
            <a:r>
              <a:rPr lang="ar-DZ"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وَلِلّهِ عَلَى النَّاسِ حِجُّ الْبَيْتِ مَنِ اسْتَطَاعَ إِلَيْهِ سَبِيلاً </a:t>
            </a:r>
            <a:r>
              <a:rPr lang="ar-DZ"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a:t>
            </a:r>
            <a:r>
              <a:rPr lang="ar-DZ"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كَفَرَ فَإِنَّ الله غَنِيٌّ عَنِ </a:t>
            </a:r>
            <a:r>
              <a:rPr lang="ar-DZ"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الْعَالَمِينَ</a:t>
            </a:r>
            <a:endParaRPr lang="en-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556461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79" y="-12576"/>
            <a:ext cx="9144000" cy="6858000"/>
          </a:xfrm>
          <a:prstGeom prst="rect">
            <a:avLst/>
          </a:prstGeom>
          <a:noFill/>
          <a:ln w="9525">
            <a:noFill/>
            <a:miter lim="800000"/>
            <a:headEnd/>
            <a:tailEnd/>
          </a:ln>
        </p:spPr>
      </p:pic>
      <p:sp>
        <p:nvSpPr>
          <p:cNvPr id="3" name="Rectangle 2"/>
          <p:cNvSpPr/>
          <p:nvPr/>
        </p:nvSpPr>
        <p:spPr>
          <a:xfrm>
            <a:off x="0" y="1412776"/>
            <a:ext cx="9144000" cy="1754326"/>
          </a:xfrm>
          <a:prstGeom prst="rect">
            <a:avLst/>
          </a:prstGeom>
          <a:noFill/>
        </p:spPr>
        <p:txBody>
          <a:bodyPr wrap="square">
            <a:spAutoFit/>
          </a:bodyPr>
          <a:lstStyle/>
          <a:p>
            <a:pPr algn="ctr" rtl="1"/>
            <a:r>
              <a:rPr lang="ar-SA" sz="54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سَيِّدَنَا مُحَمَّدًا عَبْدُهُ وَرَسُوْلُهُ</a:t>
            </a:r>
            <a:endParaRPr lang="ms-MY" sz="48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Rectangle 3"/>
          <p:cNvSpPr/>
          <p:nvPr/>
        </p:nvSpPr>
        <p:spPr>
          <a:xfrm>
            <a:off x="714348" y="218509"/>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34247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86046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79" y="-12576"/>
            <a:ext cx="9144000" cy="6858000"/>
          </a:xfrm>
          <a:prstGeom prst="rect">
            <a:avLst/>
          </a:prstGeom>
          <a:noFill/>
          <a:ln w="9525">
            <a:noFill/>
            <a:miter lim="800000"/>
            <a:headEnd/>
            <a:tailEnd/>
          </a:ln>
        </p:spPr>
      </p:pic>
      <p:sp>
        <p:nvSpPr>
          <p:cNvPr id="3" name="Rectangle 2"/>
          <p:cNvSpPr/>
          <p:nvPr/>
        </p:nvSpPr>
        <p:spPr>
          <a:xfrm>
            <a:off x="0" y="1640632"/>
            <a:ext cx="9144000" cy="1754326"/>
          </a:xfrm>
          <a:prstGeom prst="rect">
            <a:avLst/>
          </a:prstGeom>
          <a:no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وبارك عَلَى </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عَبْدِكَ وَرَسُوْلِكَ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وَعَلَى آلِهِ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وَصَحْبِهِ وَمَنْ وَالاَه.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533400" y="3557334"/>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ar-SA"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116632"/>
            <a:ext cx="91440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86046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79" y="-12576"/>
            <a:ext cx="9144000" cy="6858000"/>
          </a:xfrm>
          <a:prstGeom prst="rect">
            <a:avLst/>
          </a:prstGeom>
          <a:noFill/>
          <a:ln w="9525">
            <a:noFill/>
            <a:miter lim="800000"/>
            <a:headEnd/>
            <a:tailEnd/>
          </a:ln>
        </p:spPr>
      </p:pic>
      <p:sp>
        <p:nvSpPr>
          <p:cNvPr id="6" name="Rectangle 5"/>
          <p:cNvSpPr/>
          <p:nvPr/>
        </p:nvSpPr>
        <p:spPr>
          <a:xfrm>
            <a:off x="714348" y="260648"/>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Rectangle 6"/>
          <p:cNvSpPr/>
          <p:nvPr/>
        </p:nvSpPr>
        <p:spPr>
          <a:xfrm>
            <a:off x="107504" y="1418000"/>
            <a:ext cx="8784976" cy="1938992"/>
          </a:xfrm>
          <a:prstGeom prst="rect">
            <a:avLst/>
          </a:prstGeom>
          <a:noFill/>
        </p:spPr>
        <p:txBody>
          <a:bodyPr wrap="square">
            <a:spAutoFit/>
          </a:bodyPr>
          <a:lstStyle/>
          <a:p>
            <a:pPr algn="ctr" rtl="1"/>
            <a:r>
              <a:rPr lang="ar-SA" sz="6000" b="1"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اتَّقُواْ اللّهَ حَقَّ تُقَاتِهِ </a:t>
            </a:r>
            <a:r>
              <a:rPr lang="en-US" sz="60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a:t>
            </a:r>
            <a:r>
              <a:rPr lang="ar-SA" sz="6000" b="1"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تَمُوتُنَّ </a:t>
            </a:r>
            <a:r>
              <a:rPr lang="ar-SA" sz="60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إِلاَّ </a:t>
            </a:r>
            <a:r>
              <a:rPr lang="ar-SA" sz="6000" b="1"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وَأَنتُم مُّسْلِمُونَ</a:t>
            </a:r>
            <a:endParaRPr lang="ms-MY" sz="6000" b="1"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8" name="TextBox 7"/>
          <p:cNvSpPr txBox="1"/>
          <p:nvPr/>
        </p:nvSpPr>
        <p:spPr>
          <a:xfrm>
            <a:off x="0" y="3628822"/>
            <a:ext cx="9144000" cy="2554545"/>
          </a:xfrm>
          <a:prstGeom prst="rect">
            <a:avLst/>
          </a:prstGeom>
          <a:noFill/>
          <a:ln w="9525">
            <a:noFill/>
          </a:ln>
        </p:spPr>
        <p:txBody>
          <a:bodyPr wrap="square">
            <a:spAutoFit/>
          </a:bodyPr>
          <a:lstStyle/>
          <a:p>
            <a:pPr algn="ctr" fontAlgn="auto">
              <a:spcBef>
                <a:spcPts val="0"/>
              </a:spcBef>
              <a:spcAft>
                <a:spcPts val="0"/>
              </a:spcAft>
              <a:defRPr/>
            </a:pPr>
            <a:r>
              <a:rPr lang="ms-MY" sz="3200" dirty="0">
                <a:ln>
                  <a:solidFill>
                    <a:schemeClr val="tx1"/>
                  </a:solidFill>
                </a:ln>
                <a:solidFill>
                  <a:schemeClr val="bg1"/>
                </a:solidFill>
                <a:effectLst>
                  <a:glow rad="101600">
                    <a:schemeClr val="tx1">
                      <a:alpha val="60000"/>
                    </a:schemeClr>
                  </a:glow>
                </a:effectLst>
                <a:latin typeface="Arial Black" pitchFamily="34" charset="0"/>
              </a:rPr>
              <a:t>Wahai orang yang beriman! Bertakwalah kepada Allah dengan sebenar-benar takwa, dan jangan sekali-kali kamu mati melainkan dalam keadaan Islam</a:t>
            </a:r>
            <a:r>
              <a:rPr lang="en-US" sz="3200" b="1" dirty="0" smtClean="0">
                <a:ln w="952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3200" b="1" dirty="0">
              <a:ln w="952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2511306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7936" y="-15442"/>
            <a:ext cx="9144000" cy="6858000"/>
          </a:xfrm>
          <a:prstGeom prst="rect">
            <a:avLst/>
          </a:prstGeom>
          <a:noFill/>
          <a:ln w="9525">
            <a:noFill/>
            <a:miter lim="800000"/>
            <a:headEnd/>
            <a:tailEnd/>
          </a:ln>
        </p:spPr>
      </p:pic>
      <p:sp>
        <p:nvSpPr>
          <p:cNvPr id="6" name="TextBox 5"/>
          <p:cNvSpPr txBox="1"/>
          <p:nvPr/>
        </p:nvSpPr>
        <p:spPr>
          <a:xfrm>
            <a:off x="2143108" y="228600"/>
            <a:ext cx="4419600" cy="646331"/>
          </a:xfrm>
          <a:prstGeom prst="rect">
            <a:avLst/>
          </a:prstGeom>
          <a:noFill/>
        </p:spPr>
        <p:txBody>
          <a:bodyPr>
            <a:spAutoFit/>
          </a:bodyPr>
          <a:lstStyle/>
          <a:p>
            <a:pPr algn="ctr" fontAlgn="auto">
              <a:spcBef>
                <a:spcPts val="0"/>
              </a:spcBef>
              <a:spcAft>
                <a:spcPts val="0"/>
              </a:spcAft>
              <a:defRPr/>
            </a:pPr>
            <a:r>
              <a:rPr lang="en-US" sz="36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Seruan</a:t>
            </a:r>
            <a:r>
              <a:rPr lang="en-US" sz="36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mn-cs"/>
              </a:rPr>
              <a:t> :</a:t>
            </a:r>
          </a:p>
        </p:txBody>
      </p:sp>
      <p:sp>
        <p:nvSpPr>
          <p:cNvPr id="7" name="Round Diagonal Corner Rectangle 6"/>
          <p:cNvSpPr/>
          <p:nvPr/>
        </p:nvSpPr>
        <p:spPr>
          <a:xfrm>
            <a:off x="4747995" y="1484784"/>
            <a:ext cx="3784445" cy="2088232"/>
          </a:xfrm>
          <a:prstGeom prst="round2DiagRect">
            <a:avLst>
              <a:gd name="adj1" fmla="val 34929"/>
              <a:gd name="adj2" fmla="val 0"/>
            </a:avLst>
          </a:prstGeom>
          <a:solidFill>
            <a:srgbClr val="FF0000"/>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Pelihara</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diri</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dari</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perkara</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mungkar</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maksiat</a:t>
            </a:r>
            <a:endParaRPr lang="en-US" sz="30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8" name="Round Diagonal Corner Rectangle 7"/>
          <p:cNvSpPr/>
          <p:nvPr/>
        </p:nvSpPr>
        <p:spPr>
          <a:xfrm>
            <a:off x="251519" y="1484784"/>
            <a:ext cx="3429675" cy="1981200"/>
          </a:xfrm>
          <a:prstGeom prst="round2DiagRect">
            <a:avLst>
              <a:gd name="adj1" fmla="val 34929"/>
              <a:gd name="adj2" fmla="val 0"/>
            </a:avLst>
          </a:prstGeom>
          <a:solidFill>
            <a:srgbClr val="00B050"/>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Banyakkan</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amalan</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wajib</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30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30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sunat</a:t>
            </a:r>
            <a:endParaRPr lang="en-US" sz="30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10" name="Round Diagonal Corner Rectangle 9"/>
          <p:cNvSpPr/>
          <p:nvPr/>
        </p:nvSpPr>
        <p:spPr>
          <a:xfrm rot="5400000">
            <a:off x="2054355" y="2967608"/>
            <a:ext cx="4320480" cy="1066800"/>
          </a:xfrm>
          <a:prstGeom prst="round2DiagRect">
            <a:avLst>
              <a:gd name="adj1" fmla="val 19100"/>
              <a:gd name="adj2" fmla="val 50000"/>
            </a:avLst>
          </a:prstGeom>
          <a:solidFill>
            <a:srgbClr val="660066"/>
          </a:soli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Bertekad</a:t>
            </a:r>
            <a:r>
              <a:rPr lang="en-US" sz="3200" dirty="0"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Dan </a:t>
            </a:r>
            <a:r>
              <a:rPr lang="en-US" sz="3200" dirty="0" err="1" smtClean="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Berusaha</a:t>
            </a:r>
            <a:endParaRPr lang="en-US" sz="3200" dirty="0">
              <a:ln w="6350"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13" name="Double Wave 12"/>
          <p:cNvSpPr/>
          <p:nvPr/>
        </p:nvSpPr>
        <p:spPr>
          <a:xfrm>
            <a:off x="971600" y="4869160"/>
            <a:ext cx="7632848" cy="1656184"/>
          </a:xfrm>
          <a:prstGeom prst="doubleWave">
            <a:avLst>
              <a:gd name="adj1" fmla="val 12500"/>
              <a:gd name="adj2" fmla="val -1999"/>
            </a:avLst>
          </a:prstGeom>
          <a:solidFill>
            <a:schemeClr val="accent6">
              <a:lumMod val="50000"/>
            </a:schemeClr>
          </a:solidFill>
          <a:ln>
            <a:solidFill>
              <a:schemeClr val="bg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Moga</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Dalam</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dirty="0" err="1" smtClean="0">
                <a:ln w="12700">
                  <a:solidFill>
                    <a:schemeClr val="tx1"/>
                  </a:solidFill>
                </a:ln>
                <a:solidFill>
                  <a:schemeClr val="bg1"/>
                </a:solidFill>
                <a:effectLst>
                  <a:glow rad="101600">
                    <a:schemeClr val="tx1">
                      <a:alpha val="60000"/>
                    </a:schemeClr>
                  </a:glow>
                </a:effectLst>
                <a:latin typeface="Arial Black" pitchFamily="34" charset="0"/>
                <a:cs typeface="Arial" charset="0"/>
              </a:rPr>
              <a:t>Peliharaan</a:t>
            </a:r>
            <a:r>
              <a:rPr lang="en-US" sz="2800" dirty="0" smtClean="0">
                <a:ln w="12700">
                  <a:solidFill>
                    <a:schemeClr val="tx1"/>
                  </a:solidFill>
                </a:ln>
                <a:solidFill>
                  <a:schemeClr val="bg1"/>
                </a:solidFill>
                <a:effectLst>
                  <a:glow rad="101600">
                    <a:schemeClr val="tx1">
                      <a:alpha val="60000"/>
                    </a:schemeClr>
                  </a:glow>
                </a:effectLst>
                <a:latin typeface="Arial Black" pitchFamily="34" charset="0"/>
                <a:cs typeface="Arial" charset="0"/>
              </a:rPr>
              <a:t> Allah</a:t>
            </a:r>
            <a:endParaRPr lang="en-US" sz="2800" dirty="0"/>
          </a:p>
        </p:txBody>
      </p:sp>
    </p:spTree>
    <p:extLst>
      <p:ext uri="{BB962C8B-B14F-4D97-AF65-F5344CB8AC3E}">
        <p14:creationId xmlns:p14="http://schemas.microsoft.com/office/powerpoint/2010/main" val="4251130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61914" y="1142984"/>
            <a:ext cx="8929686" cy="2832101"/>
          </a:xfrm>
          <a:prstGeom prst="rect">
            <a:avLst/>
          </a:prstGeom>
          <a:noFill/>
          <a:ln w="9525">
            <a:noFill/>
            <a:miter lim="800000"/>
            <a:headEnd/>
            <a:tailEnd/>
          </a:ln>
        </p:spPr>
      </p:pic>
      <p:sp>
        <p:nvSpPr>
          <p:cNvPr id="6" name="TextBox 5"/>
          <p:cNvSpPr txBox="1"/>
          <p:nvPr/>
        </p:nvSpPr>
        <p:spPr>
          <a:xfrm>
            <a:off x="5759740" y="3357562"/>
            <a:ext cx="3384260" cy="400110"/>
          </a:xfrm>
          <a:prstGeom prst="rect">
            <a:avLst/>
          </a:prstGeom>
          <a:noFill/>
        </p:spPr>
        <p:txBody>
          <a:bodyPr wrap="none">
            <a:spAutoFit/>
          </a:bodyPr>
          <a:lstStyle/>
          <a:p>
            <a:pPr algn="ctr">
              <a:defRPr/>
            </a:pP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121072"/>
            <a:ext cx="8929654" cy="2308324"/>
          </a:xfrm>
          <a:prstGeom prst="rect">
            <a:avLst/>
          </a:prstGeom>
          <a:noFill/>
        </p:spPr>
        <p:txBody>
          <a:bodyPr wrap="square">
            <a:spAutoFit/>
          </a:bodyPr>
          <a:lstStyle/>
          <a:p>
            <a:pPr algn="ctr">
              <a:defRPr/>
            </a:pP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Malaikat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8" name="TextBox 7"/>
          <p:cNvSpPr txBox="1"/>
          <p:nvPr/>
        </p:nvSpPr>
        <p:spPr>
          <a:xfrm>
            <a:off x="152400" y="152400"/>
            <a:ext cx="8610600" cy="892552"/>
          </a:xfrm>
          <a:prstGeom prst="rect">
            <a:avLst/>
          </a:prstGeom>
          <a:noFill/>
        </p:spPr>
        <p:txBody>
          <a:bodyPr wrap="square">
            <a:spAutoFit/>
          </a:bodyPr>
          <a:lstStyle/>
          <a:p>
            <a:pPr algn="ctr">
              <a:defRPr/>
            </a:pP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Marilah</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ucapkan</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selawat</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dan</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salam</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kepada</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Rasulullah</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s.a.w</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sebagaimana</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firman</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Allah …</a:t>
            </a:r>
            <a:endParaRPr lang="en-US" sz="2600" dirty="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19007049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947451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0" y="3657600"/>
            <a:ext cx="8863043" cy="2914648"/>
          </a:xfrm>
          <a:prstGeom prst="rect">
            <a:avLst/>
          </a:prstGeom>
          <a:noFill/>
          <a:ln w="9525">
            <a:noFill/>
            <a:round/>
            <a:headEnd/>
            <a:tailEnd/>
          </a:ln>
          <a:effectLst/>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Allah,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3200" b="1" kern="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endParaRPr lang="en-GB" sz="3200" b="1" kern="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p:txBody>
      </p:sp>
      <p:sp>
        <p:nvSpPr>
          <p:cNvPr id="5" name="Rectangle 4"/>
          <p:cNvSpPr/>
          <p:nvPr/>
        </p:nvSpPr>
        <p:spPr>
          <a:xfrm>
            <a:off x="0" y="1406429"/>
            <a:ext cx="9144000" cy="2308324"/>
          </a:xfrm>
          <a:prstGeom prst="rect">
            <a:avLst/>
          </a:prstGeom>
          <a:noFill/>
        </p:spPr>
        <p:txBody>
          <a:bodyPr wrap="square">
            <a:spAutoFit/>
          </a:bodyPr>
          <a:lstStyle/>
          <a:p>
            <a:pPr algn="ctr" rtl="1">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15789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714488"/>
            <a:ext cx="9144000" cy="1785104"/>
          </a:xfrm>
          <a:prstGeom prst="rect">
            <a:avLst/>
          </a:prstGeom>
          <a:noFill/>
        </p:spPr>
        <p:txBody>
          <a:bodyPr wrap="square">
            <a:spAutoFit/>
          </a:bodyPr>
          <a:lstStyle/>
          <a:p>
            <a:pPr algn="ctr" rtl="1">
              <a:defRPr/>
            </a:pP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اللَّهُمَّ اغْفِرْ لِلْمُسلِمِيْنَ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وَالْمُسلِمَاتِ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اﻷَحْيَآءِ مِنْهُمْ وَاﻷَمْوَاتِ</a:t>
            </a:r>
            <a:endParaRPr lang="en-US" sz="5500"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endParaRPr>
          </a:p>
        </p:txBody>
      </p:sp>
      <p:sp>
        <p:nvSpPr>
          <p:cNvPr id="5" name="Rectangle 1"/>
          <p:cNvSpPr>
            <a:spLocks noChangeArrowheads="1"/>
          </p:cNvSpPr>
          <p:nvPr/>
        </p:nvSpPr>
        <p:spPr bwMode="auto">
          <a:xfrm>
            <a:off x="0" y="3557566"/>
            <a:ext cx="9144000" cy="3071834"/>
          </a:xfrm>
          <a:prstGeom prst="rect">
            <a:avLst/>
          </a:prstGeom>
          <a:noFill/>
          <a:ln w="9525">
            <a:noFill/>
            <a:round/>
            <a:headEnd/>
            <a:tailEnd/>
          </a:ln>
          <a:effectLst/>
        </p:spPr>
        <p:txBody>
          <a:bodyPr lIns="90000" tIns="46800" rIns="90000" bIns="46800" anchor="ct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Allah,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Ampunkanlah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Dosa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Golongan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Muslimat,mu’minin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US"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Mu’minaat</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Samada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Masih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Hidup</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Atau</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Telah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Mati</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p>
        </p:txBody>
      </p:sp>
    </p:spTree>
    <p:extLst>
      <p:ext uri="{BB962C8B-B14F-4D97-AF65-F5344CB8AC3E}">
        <p14:creationId xmlns:p14="http://schemas.microsoft.com/office/powerpoint/2010/main" val="12364904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5830499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4020153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79" y="-12576"/>
            <a:ext cx="9144000" cy="6858000"/>
          </a:xfrm>
          <a:prstGeom prst="rect">
            <a:avLst/>
          </a:prstGeom>
          <a:noFill/>
          <a:ln w="9525">
            <a:noFill/>
            <a:miter lim="800000"/>
            <a:headEnd/>
            <a:tailEnd/>
          </a:ln>
        </p:spPr>
      </p:pic>
      <p:sp>
        <p:nvSpPr>
          <p:cNvPr id="3" name="Rectangle 2"/>
          <p:cNvSpPr/>
          <p:nvPr/>
        </p:nvSpPr>
        <p:spPr>
          <a:xfrm>
            <a:off x="0" y="1268760"/>
            <a:ext cx="9144000" cy="2585323"/>
          </a:xfrm>
          <a:prstGeom prst="rect">
            <a:avLst/>
          </a:prstGeom>
          <a:no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وَهُوَ الْحَلِيْمُ الرَّحْمَن،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 الْمَبْعُوْثُ رَحْمَةً لِّلْعَالَمِيْن. </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214282" y="3703672"/>
            <a:ext cx="8643998" cy="2677656"/>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Dialah</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Bijaksana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membawa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untuk</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sekalian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alam</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83568" y="262389"/>
            <a:ext cx="789010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2012797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419285"/>
            <a:ext cx="9144000" cy="4524315"/>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200" b="1" dirty="0" err="1">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Ya</a:t>
            </a:r>
            <a:r>
              <a:rPr lang="en-US" sz="3200" b="1" dirty="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Allah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Muliakanlah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Islam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Orang-orang</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Islam.</a:t>
            </a:r>
          </a:p>
          <a:p>
            <a:pPr algn="ctr">
              <a:defRPr/>
            </a:pP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Tolonglah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Islam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Orang-orang</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Islam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himpunkanlah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mereka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di</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atas</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landasan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kebenaran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agama.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Hancurkanlah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kekufuran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orang – orang yang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syirik</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orang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munafik</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juga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musuh-musuhMu</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musuh-musuh</a:t>
            </a:r>
            <a:r>
              <a:rPr lang="en-US" sz="3200" b="1" dirty="0" smtClean="0">
                <a:ln w="28575">
                  <a:solidFill>
                    <a:prstClr val="black"/>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rPr>
              <a:t> agama.</a:t>
            </a:r>
          </a:p>
        </p:txBody>
      </p:sp>
    </p:spTree>
    <p:extLst>
      <p:ext uri="{BB962C8B-B14F-4D97-AF65-F5344CB8AC3E}">
        <p14:creationId xmlns:p14="http://schemas.microsoft.com/office/powerpoint/2010/main" val="17352048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428737"/>
            <a:ext cx="8572527" cy="3785652"/>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Ampunkanlah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Dosa-dosa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Kami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Saudara-saudara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Kami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Terdahulu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Janganlah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Biarkan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Kedengkian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Dalam</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Hati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Kami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Terhadap</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Orang-orang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Beriman.Sesungguhnya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Penyantun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Penyayang</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4333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729839"/>
            <a:ext cx="8572527" cy="4031873"/>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2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2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Ampunkanlah</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dosa-dosa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perbuatan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yang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melampau</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teguhkanlah</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tapak</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pendirian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perjuangan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tolonglah</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kami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mencapai</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terhadap</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kaum</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yang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kafir</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sz="32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6493261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152400" y="1214423"/>
            <a:ext cx="8915400" cy="4916731"/>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Menzalimi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Sendiri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Sekiranya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Tidak</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Mengampunkan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Merahmati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Nescaya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Menjadi</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Orang</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Yang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Rugi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Kurniakanlah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Kepada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endPar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Dunia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Di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Akhirat</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Serta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Hindarilah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Dari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Seksaan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Neraka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22736126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8" name="Rectangle 7"/>
          <p:cNvSpPr/>
          <p:nvPr/>
        </p:nvSpPr>
        <p:spPr>
          <a:xfrm>
            <a:off x="214283" y="1762206"/>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Sesungguhnya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ALLAH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menyuruh</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berlaku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adil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berbuat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kebaikan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memberi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bantuan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kaum</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kerabat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melarang</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daripada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melakukan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perbuatan-perbuatan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keji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mungkar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kezaliman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mengajar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dengan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suruhan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larangannya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ini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supaya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mengambil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peringatan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mematuhinya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6488149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85756" y="714357"/>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p>
          <a:p>
            <a:pPr marL="419100" indent="-382588" algn="ctr" eaLnBrk="0" hangingPunct="0">
              <a:lnSpc>
                <a:spcPct val="90000"/>
              </a:lnSpc>
              <a:defRPr/>
            </a:pP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Maka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Maha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Agung</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Bersyukurlah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Atas</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Nikmat-nikmatnya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Menambahkan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Lagi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Pohonlah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Dari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Kelebihannya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Diberikannya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Sesungguhnya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Lebih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Besar</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Faedah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Kesannya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Mengetahui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Apa</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Kerjakan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
            </a:r>
          </a:p>
        </p:txBody>
      </p:sp>
    </p:spTree>
    <p:extLst>
      <p:ext uri="{BB962C8B-B14F-4D97-AF65-F5344CB8AC3E}">
        <p14:creationId xmlns:p14="http://schemas.microsoft.com/office/powerpoint/2010/main" val="13460119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182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79" y="-12576"/>
            <a:ext cx="9144000" cy="6858000"/>
          </a:xfrm>
          <a:prstGeom prst="rect">
            <a:avLst/>
          </a:prstGeom>
          <a:noFill/>
          <a:ln w="9525">
            <a:noFill/>
            <a:miter lim="800000"/>
            <a:headEnd/>
            <a:tailEnd/>
          </a:ln>
        </p:spPr>
      </p:pic>
      <p:sp>
        <p:nvSpPr>
          <p:cNvPr id="3" name="Rectangle 2"/>
          <p:cNvSpPr/>
          <p:nvPr/>
        </p:nvSpPr>
        <p:spPr>
          <a:xfrm>
            <a:off x="107504" y="262389"/>
            <a:ext cx="8929688" cy="646331"/>
          </a:xfrm>
          <a:prstGeom prst="rect">
            <a:avLst/>
          </a:prstGeom>
        </p:spPr>
        <p:txBody>
          <a:bodyPr>
            <a:spAutoFit/>
          </a:bodyPr>
          <a:lstStyle/>
          <a:p>
            <a:pPr algn="ctr">
              <a:defRPr/>
            </a:pPr>
            <a:r>
              <a:rPr lang="en-US" sz="36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06364" y="1530658"/>
            <a:ext cx="9001156" cy="1754326"/>
          </a:xfrm>
          <a:prstGeom prst="rect">
            <a:avLst/>
          </a:prstGeom>
          <a:no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نَبِيِّنَا مُحَمَّدٍ وَّعَلَى آلِهِ وَصَحْبِهِ وَمَنْ تَبِعَهُ أَجْمَعِيْن.</a:t>
            </a:r>
            <a:endParaRPr lang="en-US" sz="5400"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 Box 2"/>
          <p:cNvSpPr txBox="1">
            <a:spLocks noChangeArrowheads="1"/>
          </p:cNvSpPr>
          <p:nvPr/>
        </p:nvSpPr>
        <p:spPr bwMode="auto">
          <a:xfrm>
            <a:off x="36512" y="3957004"/>
            <a:ext cx="9144000" cy="2064284"/>
          </a:xfrm>
          <a:prstGeom prst="rect">
            <a:avLst/>
          </a:prstGeom>
          <a:noFill/>
          <a:ln w="9525">
            <a:noFill/>
            <a:round/>
            <a:headEnd/>
            <a:tailEnd/>
          </a:ln>
          <a:effectLst/>
        </p:spPr>
        <p:txBody>
          <a:bodyPr wrap="square"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GB" sz="32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cucurilah</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sejahtera</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kami</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Muhammad </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S.A.W.,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keluarganya</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seluruh</a:t>
            </a:r>
            <a:r>
              <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sahabatnya</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semua</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GB" sz="32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mengikutinya</a:t>
            </a:r>
            <a:r>
              <a:rPr lang="en-GB" sz="32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GB" sz="32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68654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edg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79" y="-12576"/>
            <a:ext cx="9144000" cy="6858000"/>
          </a:xfrm>
          <a:prstGeom prst="rect">
            <a:avLst/>
          </a:prstGeom>
          <a:noFill/>
          <a:ln w="9525">
            <a:noFill/>
            <a:miter lim="800000"/>
            <a:headEnd/>
            <a:tailEnd/>
          </a:ln>
        </p:spPr>
      </p:pic>
      <p:sp>
        <p:nvSpPr>
          <p:cNvPr id="3" name="Rectangle 2"/>
          <p:cNvSpPr/>
          <p:nvPr/>
        </p:nvSpPr>
        <p:spPr>
          <a:xfrm>
            <a:off x="70991" y="3501008"/>
            <a:ext cx="8915400" cy="2554545"/>
          </a:xfrm>
          <a:prstGeom prst="rect">
            <a:avLst/>
          </a:prstGeom>
          <a:noFill/>
        </p:spPr>
        <p:txBody>
          <a:bodyPr wrap="square">
            <a:spAutoFit/>
          </a:bodyPr>
          <a:lstStyle/>
          <a:p>
            <a:pPr lvl="0" algn="ctr" fontAlgn="base">
              <a:spcBef>
                <a:spcPct val="0"/>
              </a:spcBef>
              <a:spcAft>
                <a:spcPct val="0"/>
              </a:spcAft>
            </a:pP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Bertakwalah</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aku</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berpesan</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kepadaMu</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diriku</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bertaqwa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berjayalah</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bertaqwa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4" name="Rectangle 3"/>
          <p:cNvSpPr/>
          <p:nvPr/>
        </p:nvSpPr>
        <p:spPr>
          <a:xfrm>
            <a:off x="-36512" y="1340768"/>
            <a:ext cx="9144000" cy="1938992"/>
          </a:xfrm>
          <a:prstGeom prst="rect">
            <a:avLst/>
          </a:prstGeom>
          <a:no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وَأُوْصِيْكُمْ وَإِيَّايَ بِتَقْوَى اللهِ وَطَاعَتِه،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تُفْلِحُوْن.</a:t>
            </a:r>
            <a:endParaRPr lang="en-MY" sz="6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850921" y="332656"/>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686541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79" y="-12576"/>
            <a:ext cx="9144000" cy="6858000"/>
          </a:xfrm>
          <a:prstGeom prst="rect">
            <a:avLst/>
          </a:prstGeom>
          <a:noFill/>
          <a:ln w="9525">
            <a:noFill/>
            <a:miter lim="800000"/>
            <a:headEnd/>
            <a:tailEnd/>
          </a:ln>
        </p:spPr>
      </p:pic>
      <p:sp>
        <p:nvSpPr>
          <p:cNvPr id="3" name="Rectangle 2"/>
          <p:cNvSpPr/>
          <p:nvPr/>
        </p:nvSpPr>
        <p:spPr>
          <a:xfrm>
            <a:off x="850921" y="332656"/>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899592" y="1772816"/>
            <a:ext cx="7200800" cy="1368152"/>
          </a:xfrm>
          <a:prstGeom prst="roundRect">
            <a:avLst/>
          </a:prstGeom>
          <a:gradFill>
            <a:gsLst>
              <a:gs pos="0">
                <a:srgbClr val="FFF200"/>
              </a:gs>
              <a:gs pos="45000">
                <a:srgbClr val="FF7A00"/>
              </a:gs>
              <a:gs pos="70000">
                <a:srgbClr val="FF0300"/>
              </a:gs>
              <a:gs pos="100000">
                <a:srgbClr val="4D0808"/>
              </a:gs>
            </a:gsLst>
            <a:lin ang="0" scaled="0"/>
          </a:gradFill>
          <a:ln w="57150">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Laksana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Perintah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p>
          <a:p>
            <a:pPr algn="ct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Tinggal</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Larangan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ms-MY"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Diagonal Corner Rectangle 4"/>
          <p:cNvSpPr/>
          <p:nvPr/>
        </p:nvSpPr>
        <p:spPr>
          <a:xfrm>
            <a:off x="971600" y="3573016"/>
            <a:ext cx="7200800" cy="1512168"/>
          </a:xfrm>
          <a:prstGeom prst="snip2DiagRect">
            <a:avLst/>
          </a:prstGeom>
          <a:gradFill>
            <a:gsLst>
              <a:gs pos="0">
                <a:srgbClr val="000000"/>
              </a:gs>
              <a:gs pos="20000">
                <a:srgbClr val="000040"/>
              </a:gs>
              <a:gs pos="50000">
                <a:srgbClr val="400040"/>
              </a:gs>
              <a:gs pos="75000">
                <a:srgbClr val="8F0040"/>
              </a:gs>
              <a:gs pos="89999">
                <a:srgbClr val="F27300"/>
              </a:gs>
              <a:gs pos="100000">
                <a:srgbClr val="FFBF00"/>
              </a:gs>
            </a:gsLst>
            <a:lin ang="0" scaled="0"/>
          </a:gradFill>
          <a:ln w="57150">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Moga</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selamat</a:t>
            </a:r>
            <a:endPar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Dunia</a:t>
            </a:r>
            <a:r>
              <a:rPr lang="en-US" sz="4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4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Akhirat</a:t>
            </a:r>
            <a:endParaRPr lang="ms-MY" sz="4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86541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79" y="-12576"/>
            <a:ext cx="9144000" cy="6858000"/>
          </a:xfrm>
          <a:prstGeom prst="rect">
            <a:avLst/>
          </a:prstGeom>
          <a:noFill/>
          <a:ln w="9525">
            <a:noFill/>
            <a:miter lim="800000"/>
            <a:headEnd/>
            <a:tailEnd/>
          </a:ln>
        </p:spPr>
      </p:pic>
      <p:sp>
        <p:nvSpPr>
          <p:cNvPr id="3" name="Rectangle 2"/>
          <p:cNvSpPr/>
          <p:nvPr/>
        </p:nvSpPr>
        <p:spPr>
          <a:xfrm>
            <a:off x="467544" y="332656"/>
            <a:ext cx="8280919" cy="584775"/>
          </a:xfrm>
          <a:prstGeom prst="rect">
            <a:avLst/>
          </a:prstGeom>
        </p:spPr>
        <p:txBody>
          <a:bodyPr wrap="square">
            <a:spAutoFit/>
          </a:bodyPr>
          <a:lstStyle/>
          <a:p>
            <a:pPr algn="ctr" fontAlgn="auto">
              <a:spcBef>
                <a:spcPts val="0"/>
              </a:spcBef>
              <a:spcAft>
                <a:spcPts val="0"/>
              </a:spcAft>
              <a:defRPr/>
            </a:pP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Jemaah </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Haji  di </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Tanah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Suci</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899592" y="1772816"/>
            <a:ext cx="7272808" cy="1224136"/>
          </a:xfrm>
          <a:prstGeom prst="rect">
            <a:avLst/>
          </a:prstGeom>
          <a:gradFill>
            <a:gsLst>
              <a:gs pos="0">
                <a:srgbClr val="FFF200"/>
              </a:gs>
              <a:gs pos="45000">
                <a:srgbClr val="FF7A00"/>
              </a:gs>
              <a:gs pos="70000">
                <a:srgbClr val="FF0300"/>
              </a:gs>
              <a:gs pos="100000">
                <a:srgbClr val="4D0808"/>
              </a:gs>
            </a:gsLst>
            <a:lin ang="0" scaled="0"/>
          </a:gradFill>
          <a:ln w="57150">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
            </a:r>
            <a:r>
              <a:rPr lang="ms-MY" sz="3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ahut </a:t>
            </a:r>
            <a:r>
              <a:rPr lang="ms-MY" sz="3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panggilan Ilahi</a:t>
            </a:r>
            <a:endParaRPr lang="ms-MY" sz="3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691680" y="3501008"/>
            <a:ext cx="7056784" cy="1224136"/>
          </a:xfrm>
          <a:prstGeom prst="rect">
            <a:avLst/>
          </a:prstGeom>
          <a:gradFill>
            <a:gsLst>
              <a:gs pos="0">
                <a:srgbClr val="FFF200"/>
              </a:gs>
              <a:gs pos="45000">
                <a:srgbClr val="FF7A00"/>
              </a:gs>
              <a:gs pos="70000">
                <a:srgbClr val="FF0300"/>
              </a:gs>
              <a:gs pos="100000">
                <a:srgbClr val="4D0808"/>
              </a:gs>
            </a:gsLst>
            <a:lin ang="0" scaled="0"/>
          </a:gradFill>
          <a:ln w="57150">
            <a:solidFill>
              <a:srgbClr val="FFFF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Tunai </a:t>
            </a:r>
            <a:r>
              <a:rPr lang="ms-MY" sz="3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rukun </a:t>
            </a:r>
            <a:r>
              <a:rPr lang="ms-MY" sz="3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Islam</a:t>
            </a:r>
          </a:p>
          <a:p>
            <a:pPr algn="ctr"/>
            <a:r>
              <a:rPr lang="ms-MY" sz="3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ke-5</a:t>
            </a:r>
            <a:endParaRPr lang="ms-MY" sz="3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86541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1506</Words>
  <Application>Microsoft Office PowerPoint</Application>
  <PresentationFormat>On-screen Show (4:3)</PresentationFormat>
  <Paragraphs>148</Paragraphs>
  <Slides>46</Slides>
  <Notes>0</Notes>
  <HiddenSlides>0</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wanshahril</cp:lastModifiedBy>
  <cp:revision>23</cp:revision>
  <dcterms:created xsi:type="dcterms:W3CDTF">2014-09-24T09:35:20Z</dcterms:created>
  <dcterms:modified xsi:type="dcterms:W3CDTF">2014-09-25T04:46:35Z</dcterms:modified>
</cp:coreProperties>
</file>